
<file path=[Content_Types].xml><?xml version="1.0" encoding="utf-8"?>
<Types xmlns="http://schemas.openxmlformats.org/package/2006/content-types">
  <Default Extension="avi" ContentType="video/x-msvideo"/>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2" r:id="rId1"/>
  </p:sldMasterIdLst>
  <p:notesMasterIdLst>
    <p:notesMasterId r:id="rId44"/>
  </p:notesMasterIdLst>
  <p:sldIdLst>
    <p:sldId id="257" r:id="rId2"/>
    <p:sldId id="263" r:id="rId3"/>
    <p:sldId id="259" r:id="rId4"/>
    <p:sldId id="264" r:id="rId5"/>
    <p:sldId id="265" r:id="rId6"/>
    <p:sldId id="322" r:id="rId7"/>
    <p:sldId id="266" r:id="rId8"/>
    <p:sldId id="299" r:id="rId9"/>
    <p:sldId id="321" r:id="rId10"/>
    <p:sldId id="295" r:id="rId11"/>
    <p:sldId id="323" r:id="rId12"/>
    <p:sldId id="331" r:id="rId13"/>
    <p:sldId id="324" r:id="rId14"/>
    <p:sldId id="326" r:id="rId15"/>
    <p:sldId id="327" r:id="rId16"/>
    <p:sldId id="276" r:id="rId17"/>
    <p:sldId id="333" r:id="rId18"/>
    <p:sldId id="328" r:id="rId19"/>
    <p:sldId id="330" r:id="rId20"/>
    <p:sldId id="272" r:id="rId21"/>
    <p:sldId id="332" r:id="rId22"/>
    <p:sldId id="334" r:id="rId23"/>
    <p:sldId id="335" r:id="rId24"/>
    <p:sldId id="341" r:id="rId25"/>
    <p:sldId id="344" r:id="rId26"/>
    <p:sldId id="339" r:id="rId27"/>
    <p:sldId id="345" r:id="rId28"/>
    <p:sldId id="340" r:id="rId29"/>
    <p:sldId id="346" r:id="rId30"/>
    <p:sldId id="336" r:id="rId31"/>
    <p:sldId id="337" r:id="rId32"/>
    <p:sldId id="338" r:id="rId33"/>
    <p:sldId id="342" r:id="rId34"/>
    <p:sldId id="343" r:id="rId35"/>
    <p:sldId id="269" r:id="rId36"/>
    <p:sldId id="261" r:id="rId37"/>
    <p:sldId id="329" r:id="rId38"/>
    <p:sldId id="298" r:id="rId39"/>
    <p:sldId id="289" r:id="rId40"/>
    <p:sldId id="280" r:id="rId41"/>
    <p:sldId id="282" r:id="rId42"/>
    <p:sldId id="258"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1" autoAdjust="0"/>
    <p:restoredTop sz="49071" autoAdjust="0"/>
  </p:normalViewPr>
  <p:slideViewPr>
    <p:cSldViewPr snapToGrid="0">
      <p:cViewPr varScale="1">
        <p:scale>
          <a:sx n="39" d="100"/>
          <a:sy n="39" d="100"/>
        </p:scale>
        <p:origin x="782" y="3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70FD8F-0050-42E3-8B3A-6ED7CFB9852E}" type="doc">
      <dgm:prSet loTypeId="urn:microsoft.com/office/officeart/2016/7/layout/RoundedRectangleTimeline" loCatId="process" qsTypeId="urn:microsoft.com/office/officeart/2005/8/quickstyle/simple1" qsCatId="simple" csTypeId="urn:microsoft.com/office/officeart/2005/8/colors/accent1_3" csCatId="accent1" phldr="1"/>
      <dgm:spPr/>
      <dgm:t>
        <a:bodyPr/>
        <a:lstStyle/>
        <a:p>
          <a:endParaRPr lang="en-US"/>
        </a:p>
      </dgm:t>
    </dgm:pt>
    <dgm:pt modelId="{27ECBEAB-DA5A-4360-80D5-6AEBE7EA9790}">
      <dgm:prSet/>
      <dgm:spPr/>
      <dgm:t>
        <a:bodyPr/>
        <a:lstStyle/>
        <a:p>
          <a:r>
            <a:rPr lang="en-US" dirty="0"/>
            <a:t>Background</a:t>
          </a:r>
        </a:p>
      </dgm:t>
    </dgm:pt>
    <dgm:pt modelId="{14D1B413-5DB8-4259-A789-9909B58A2865}" type="parTrans" cxnId="{687939EB-6FFC-4DBA-9AE8-DACA8A7A333A}">
      <dgm:prSet/>
      <dgm:spPr/>
    </dgm:pt>
    <dgm:pt modelId="{1EF0667F-82B2-4BD1-89E4-301CFEEB77AA}" type="sibTrans" cxnId="{687939EB-6FFC-4DBA-9AE8-DACA8A7A333A}">
      <dgm:prSet/>
      <dgm:spPr/>
    </dgm:pt>
    <dgm:pt modelId="{2647EF3F-F3DA-4D30-983B-F02C0663C3E8}">
      <dgm:prSet/>
      <dgm:spPr/>
      <dgm:t>
        <a:bodyPr/>
        <a:lstStyle/>
        <a:p>
          <a:r>
            <a:rPr lang="en-US" dirty="0" err="1"/>
            <a:t>Bcvbcbv</a:t>
          </a:r>
          <a:endParaRPr lang="en-US" dirty="0"/>
        </a:p>
      </dgm:t>
    </dgm:pt>
    <dgm:pt modelId="{3B31F65B-9554-4421-A744-7C8E1F604532}" type="parTrans" cxnId="{0D94E993-7DF2-40D8-9EA0-2EFE88F0AACA}">
      <dgm:prSet/>
      <dgm:spPr/>
    </dgm:pt>
    <dgm:pt modelId="{43B5A859-5B55-4DF4-AA1D-A26B3B061AE1}" type="sibTrans" cxnId="{0D94E993-7DF2-40D8-9EA0-2EFE88F0AACA}">
      <dgm:prSet/>
      <dgm:spPr/>
    </dgm:pt>
    <dgm:pt modelId="{43FFBBA8-21DD-4F3B-AB48-558824DF9257}">
      <dgm:prSet/>
      <dgm:spPr/>
      <dgm:t>
        <a:bodyPr/>
        <a:lstStyle/>
        <a:p>
          <a:r>
            <a:rPr lang="en-US" dirty="0" err="1"/>
            <a:t>Bcvbcv</a:t>
          </a:r>
          <a:endParaRPr lang="en-US" dirty="0"/>
        </a:p>
      </dgm:t>
    </dgm:pt>
    <dgm:pt modelId="{23D6BB07-0139-4465-BA22-5D7C77F0CA18}" type="parTrans" cxnId="{F66A49D2-A25A-4084-96C1-59405A9109CA}">
      <dgm:prSet/>
      <dgm:spPr/>
    </dgm:pt>
    <dgm:pt modelId="{B1B3E8DE-AD4E-4842-8192-CC504DEC8AF9}" type="sibTrans" cxnId="{F66A49D2-A25A-4084-96C1-59405A9109CA}">
      <dgm:prSet/>
      <dgm:spPr/>
    </dgm:pt>
    <dgm:pt modelId="{55B1A59E-7872-416F-AF50-CC0BD83EE3EC}">
      <dgm:prSet/>
      <dgm:spPr/>
      <dgm:t>
        <a:bodyPr/>
        <a:lstStyle/>
        <a:p>
          <a:r>
            <a:rPr lang="en-US" dirty="0" err="1"/>
            <a:t>Bcvbcb</a:t>
          </a:r>
          <a:endParaRPr lang="en-US" dirty="0"/>
        </a:p>
      </dgm:t>
    </dgm:pt>
    <dgm:pt modelId="{0A93DB09-922E-48F7-975F-CDE764CBDE2C}" type="parTrans" cxnId="{E514D481-A0A1-44DC-ACEC-D829141CACE9}">
      <dgm:prSet/>
      <dgm:spPr/>
    </dgm:pt>
    <dgm:pt modelId="{37E1853A-B3E0-462A-87A5-F2F71E7282C7}" type="sibTrans" cxnId="{E514D481-A0A1-44DC-ACEC-D829141CACE9}">
      <dgm:prSet/>
      <dgm:spPr/>
    </dgm:pt>
    <dgm:pt modelId="{67EB5330-814E-4888-8ADD-BF43F05C3A90}">
      <dgm:prSet/>
      <dgm:spPr/>
      <dgm:t>
        <a:bodyPr/>
        <a:lstStyle/>
        <a:p>
          <a:r>
            <a:rPr lang="en-US" dirty="0" err="1"/>
            <a:t>Bcvcbvc</a:t>
          </a:r>
          <a:endParaRPr lang="en-US" dirty="0"/>
        </a:p>
      </dgm:t>
    </dgm:pt>
    <dgm:pt modelId="{3031727D-2307-476E-9C49-B7B1435B6A7A}" type="parTrans" cxnId="{186CAFD8-E303-408D-AE8B-5FA26AA8AB4C}">
      <dgm:prSet/>
      <dgm:spPr/>
    </dgm:pt>
    <dgm:pt modelId="{4B643718-25BE-4365-A036-4381F369FCA1}" type="sibTrans" cxnId="{186CAFD8-E303-408D-AE8B-5FA26AA8AB4C}">
      <dgm:prSet/>
      <dgm:spPr/>
    </dgm:pt>
    <dgm:pt modelId="{36A6F5C9-4FDB-44EC-B8FC-81A0836032DE}">
      <dgm:prSet/>
      <dgm:spPr/>
      <dgm:t>
        <a:bodyPr/>
        <a:lstStyle/>
        <a:p>
          <a:r>
            <a:rPr lang="en-US" dirty="0" err="1"/>
            <a:t>cbvbcb</a:t>
          </a:r>
          <a:endParaRPr lang="en-US" dirty="0"/>
        </a:p>
      </dgm:t>
    </dgm:pt>
    <dgm:pt modelId="{150B54E1-E73B-445C-A285-42FB6F6156A0}" type="parTrans" cxnId="{4AA1141E-8B60-445F-B098-D33A31373E35}">
      <dgm:prSet/>
      <dgm:spPr/>
    </dgm:pt>
    <dgm:pt modelId="{D2F2903B-3108-4272-B9E8-EA61A7CDCFCB}" type="sibTrans" cxnId="{4AA1141E-8B60-445F-B098-D33A31373E35}">
      <dgm:prSet/>
      <dgm:spPr/>
    </dgm:pt>
    <dgm:pt modelId="{AB52B3CC-6563-466D-BFC3-9B6B5AFA0881}" type="pres">
      <dgm:prSet presAssocID="{6A70FD8F-0050-42E3-8B3A-6ED7CFB9852E}" presName="Name0" presStyleCnt="0">
        <dgm:presLayoutVars>
          <dgm:chMax/>
          <dgm:chPref/>
          <dgm:animLvl val="lvl"/>
        </dgm:presLayoutVars>
      </dgm:prSet>
      <dgm:spPr/>
    </dgm:pt>
    <dgm:pt modelId="{0ED1F0B2-D928-4503-982B-FF0F57E2B108}" type="pres">
      <dgm:prSet presAssocID="{27ECBEAB-DA5A-4360-80D5-6AEBE7EA9790}" presName="composite1" presStyleCnt="0"/>
      <dgm:spPr/>
    </dgm:pt>
    <dgm:pt modelId="{F11038AE-9DA2-46CD-8854-64A47B2352CC}" type="pres">
      <dgm:prSet presAssocID="{27ECBEAB-DA5A-4360-80D5-6AEBE7EA9790}" presName="parent1" presStyleLbl="alignNode1" presStyleIdx="0" presStyleCnt="6">
        <dgm:presLayoutVars>
          <dgm:chMax val="1"/>
          <dgm:chPref val="1"/>
          <dgm:bulletEnabled val="1"/>
        </dgm:presLayoutVars>
      </dgm:prSet>
      <dgm:spPr/>
    </dgm:pt>
    <dgm:pt modelId="{AC3EC9F3-C38D-44F6-A784-2D170E6F9BE0}" type="pres">
      <dgm:prSet presAssocID="{27ECBEAB-DA5A-4360-80D5-6AEBE7EA9790}" presName="Childtext1" presStyleLbl="revTx" presStyleIdx="0" presStyleCnt="6">
        <dgm:presLayoutVars>
          <dgm:bulletEnabled val="1"/>
        </dgm:presLayoutVars>
      </dgm:prSet>
      <dgm:spPr/>
    </dgm:pt>
    <dgm:pt modelId="{6DB5753B-5242-4416-B6E5-F7851149238C}" type="pres">
      <dgm:prSet presAssocID="{27ECBEAB-DA5A-4360-80D5-6AEBE7EA9790}" presName="ConnectLine1" presStyleLbl="sibTrans1D1" presStyleIdx="0" presStyleCnt="6"/>
      <dgm:spPr>
        <a:noFill/>
        <a:ln w="12700" cap="rnd" cmpd="sng" algn="ctr">
          <a:solidFill>
            <a:schemeClr val="accent1">
              <a:shade val="90000"/>
              <a:hueOff val="0"/>
              <a:satOff val="0"/>
              <a:lumOff val="0"/>
              <a:alphaOff val="0"/>
            </a:schemeClr>
          </a:solidFill>
          <a:prstDash val="dash"/>
        </a:ln>
        <a:effectLst/>
      </dgm:spPr>
    </dgm:pt>
    <dgm:pt modelId="{93906847-CA50-4F81-99A9-CC8BBD4FB922}" type="pres">
      <dgm:prSet presAssocID="{27ECBEAB-DA5A-4360-80D5-6AEBE7EA9790}" presName="ConnectLineEnd1" presStyleLbl="lnNode1" presStyleIdx="0" presStyleCnt="6"/>
      <dgm:spPr/>
    </dgm:pt>
    <dgm:pt modelId="{04F61401-DEF0-4884-8926-35EBCC05C2ED}" type="pres">
      <dgm:prSet presAssocID="{27ECBEAB-DA5A-4360-80D5-6AEBE7EA9790}" presName="EmptyPane1" presStyleCnt="0"/>
      <dgm:spPr/>
    </dgm:pt>
    <dgm:pt modelId="{89A0D0E1-11DC-4268-84BF-55C2F7C9EED1}" type="pres">
      <dgm:prSet presAssocID="{1EF0667F-82B2-4BD1-89E4-301CFEEB77AA}" presName="spaceBetweenRectangles1" presStyleCnt="0"/>
      <dgm:spPr/>
    </dgm:pt>
    <dgm:pt modelId="{0F190344-729D-4871-A892-E2C19A16BC90}" type="pres">
      <dgm:prSet presAssocID="{2647EF3F-F3DA-4D30-983B-F02C0663C3E8}" presName="composite1" presStyleCnt="0"/>
      <dgm:spPr/>
    </dgm:pt>
    <dgm:pt modelId="{5928EFF2-F3CB-4CFE-A96E-678DF7934287}" type="pres">
      <dgm:prSet presAssocID="{2647EF3F-F3DA-4D30-983B-F02C0663C3E8}" presName="parent1" presStyleLbl="alignNode1" presStyleIdx="1" presStyleCnt="6">
        <dgm:presLayoutVars>
          <dgm:chMax val="1"/>
          <dgm:chPref val="1"/>
          <dgm:bulletEnabled val="1"/>
        </dgm:presLayoutVars>
      </dgm:prSet>
      <dgm:spPr/>
    </dgm:pt>
    <dgm:pt modelId="{41770D74-C77B-4EDD-8144-E503A647F90B}" type="pres">
      <dgm:prSet presAssocID="{2647EF3F-F3DA-4D30-983B-F02C0663C3E8}" presName="Childtext1" presStyleLbl="revTx" presStyleIdx="1" presStyleCnt="6">
        <dgm:presLayoutVars>
          <dgm:bulletEnabled val="1"/>
        </dgm:presLayoutVars>
      </dgm:prSet>
      <dgm:spPr/>
    </dgm:pt>
    <dgm:pt modelId="{9424135D-D70D-47BA-A021-480EEC183BC3}" type="pres">
      <dgm:prSet presAssocID="{2647EF3F-F3DA-4D30-983B-F02C0663C3E8}" presName="ConnectLine1" presStyleLbl="sibTrans1D1" presStyleIdx="1" presStyleCnt="6"/>
      <dgm:spPr>
        <a:noFill/>
        <a:ln w="12700" cap="rnd" cmpd="sng" algn="ctr">
          <a:solidFill>
            <a:schemeClr val="accent1">
              <a:shade val="90000"/>
              <a:hueOff val="89242"/>
              <a:satOff val="-1720"/>
              <a:lumOff val="5625"/>
              <a:alphaOff val="0"/>
            </a:schemeClr>
          </a:solidFill>
          <a:prstDash val="dash"/>
        </a:ln>
        <a:effectLst/>
      </dgm:spPr>
    </dgm:pt>
    <dgm:pt modelId="{F75473A3-F62F-4822-91A8-26FC50B14241}" type="pres">
      <dgm:prSet presAssocID="{2647EF3F-F3DA-4D30-983B-F02C0663C3E8}" presName="ConnectLineEnd1" presStyleLbl="lnNode1" presStyleIdx="1" presStyleCnt="6"/>
      <dgm:spPr/>
    </dgm:pt>
    <dgm:pt modelId="{52600980-B6AA-4ED7-8BEB-F883B4044FC3}" type="pres">
      <dgm:prSet presAssocID="{2647EF3F-F3DA-4D30-983B-F02C0663C3E8}" presName="EmptyPane1" presStyleCnt="0"/>
      <dgm:spPr/>
    </dgm:pt>
    <dgm:pt modelId="{D7012B9F-F9AF-403E-868C-D47CA27C5198}" type="pres">
      <dgm:prSet presAssocID="{43B5A859-5B55-4DF4-AA1D-A26B3B061AE1}" presName="spaceBetweenRectangles1" presStyleCnt="0"/>
      <dgm:spPr/>
    </dgm:pt>
    <dgm:pt modelId="{6779CB7A-35B5-44B5-9DFF-E87F1B993625}" type="pres">
      <dgm:prSet presAssocID="{43FFBBA8-21DD-4F3B-AB48-558824DF9257}" presName="composite1" presStyleCnt="0"/>
      <dgm:spPr/>
    </dgm:pt>
    <dgm:pt modelId="{12BF5512-CBAF-43F3-91C7-F8D882F41244}" type="pres">
      <dgm:prSet presAssocID="{43FFBBA8-21DD-4F3B-AB48-558824DF9257}" presName="parent1" presStyleLbl="alignNode1" presStyleIdx="2" presStyleCnt="6">
        <dgm:presLayoutVars>
          <dgm:chMax val="1"/>
          <dgm:chPref val="1"/>
          <dgm:bulletEnabled val="1"/>
        </dgm:presLayoutVars>
      </dgm:prSet>
      <dgm:spPr/>
    </dgm:pt>
    <dgm:pt modelId="{7E70880A-2916-43D5-A88A-E42F61BC020A}" type="pres">
      <dgm:prSet presAssocID="{43FFBBA8-21DD-4F3B-AB48-558824DF9257}" presName="Childtext1" presStyleLbl="revTx" presStyleIdx="2" presStyleCnt="6">
        <dgm:presLayoutVars>
          <dgm:bulletEnabled val="1"/>
        </dgm:presLayoutVars>
      </dgm:prSet>
      <dgm:spPr/>
    </dgm:pt>
    <dgm:pt modelId="{D2EE309A-75D8-4695-A9FE-6EB7F36CDCF4}" type="pres">
      <dgm:prSet presAssocID="{43FFBBA8-21DD-4F3B-AB48-558824DF9257}" presName="ConnectLine1" presStyleLbl="sibTrans1D1" presStyleIdx="2" presStyleCnt="6"/>
      <dgm:spPr>
        <a:noFill/>
        <a:ln w="12700" cap="rnd" cmpd="sng" algn="ctr">
          <a:solidFill>
            <a:schemeClr val="accent1">
              <a:shade val="90000"/>
              <a:hueOff val="178485"/>
              <a:satOff val="-3441"/>
              <a:lumOff val="11250"/>
              <a:alphaOff val="0"/>
            </a:schemeClr>
          </a:solidFill>
          <a:prstDash val="dash"/>
        </a:ln>
        <a:effectLst/>
      </dgm:spPr>
    </dgm:pt>
    <dgm:pt modelId="{94FB0188-E55B-4468-9043-A98C2111248D}" type="pres">
      <dgm:prSet presAssocID="{43FFBBA8-21DD-4F3B-AB48-558824DF9257}" presName="ConnectLineEnd1" presStyleLbl="lnNode1" presStyleIdx="2" presStyleCnt="6"/>
      <dgm:spPr/>
    </dgm:pt>
    <dgm:pt modelId="{1CF4E967-DEA1-4FA6-A9DC-E4856095CBC2}" type="pres">
      <dgm:prSet presAssocID="{43FFBBA8-21DD-4F3B-AB48-558824DF9257}" presName="EmptyPane1" presStyleCnt="0"/>
      <dgm:spPr/>
    </dgm:pt>
    <dgm:pt modelId="{ED9F08C1-7145-4591-BD90-4175C94D1597}" type="pres">
      <dgm:prSet presAssocID="{B1B3E8DE-AD4E-4842-8192-CC504DEC8AF9}" presName="spaceBetweenRectangles1" presStyleCnt="0"/>
      <dgm:spPr/>
    </dgm:pt>
    <dgm:pt modelId="{FFA860AC-EFC5-4D08-A313-D4CC5F5D59BE}" type="pres">
      <dgm:prSet presAssocID="{55B1A59E-7872-416F-AF50-CC0BD83EE3EC}" presName="composite1" presStyleCnt="0"/>
      <dgm:spPr/>
    </dgm:pt>
    <dgm:pt modelId="{AC923548-E78D-49B6-B1AC-7EC27F7A5E19}" type="pres">
      <dgm:prSet presAssocID="{55B1A59E-7872-416F-AF50-CC0BD83EE3EC}" presName="parent1" presStyleLbl="alignNode1" presStyleIdx="3" presStyleCnt="6">
        <dgm:presLayoutVars>
          <dgm:chMax val="1"/>
          <dgm:chPref val="1"/>
          <dgm:bulletEnabled val="1"/>
        </dgm:presLayoutVars>
      </dgm:prSet>
      <dgm:spPr/>
    </dgm:pt>
    <dgm:pt modelId="{E2C4E68E-58C6-430D-A4A7-1EA67CFA6AD4}" type="pres">
      <dgm:prSet presAssocID="{55B1A59E-7872-416F-AF50-CC0BD83EE3EC}" presName="Childtext1" presStyleLbl="revTx" presStyleIdx="3" presStyleCnt="6">
        <dgm:presLayoutVars>
          <dgm:bulletEnabled val="1"/>
        </dgm:presLayoutVars>
      </dgm:prSet>
      <dgm:spPr/>
    </dgm:pt>
    <dgm:pt modelId="{6F8F8CFF-2F17-4206-A122-061C918B1EF4}" type="pres">
      <dgm:prSet presAssocID="{55B1A59E-7872-416F-AF50-CC0BD83EE3EC}" presName="ConnectLine1" presStyleLbl="sibTrans1D1" presStyleIdx="3" presStyleCnt="6"/>
      <dgm:spPr>
        <a:noFill/>
        <a:ln w="12700" cap="rnd" cmpd="sng" algn="ctr">
          <a:solidFill>
            <a:schemeClr val="accent1">
              <a:shade val="90000"/>
              <a:hueOff val="267727"/>
              <a:satOff val="-5161"/>
              <a:lumOff val="16874"/>
              <a:alphaOff val="0"/>
            </a:schemeClr>
          </a:solidFill>
          <a:prstDash val="dash"/>
        </a:ln>
        <a:effectLst/>
      </dgm:spPr>
    </dgm:pt>
    <dgm:pt modelId="{FD41E8D7-D290-4D23-A215-30683337D5C7}" type="pres">
      <dgm:prSet presAssocID="{55B1A59E-7872-416F-AF50-CC0BD83EE3EC}" presName="ConnectLineEnd1" presStyleLbl="lnNode1" presStyleIdx="3" presStyleCnt="6"/>
      <dgm:spPr/>
    </dgm:pt>
    <dgm:pt modelId="{47AA5397-F7EE-4708-A313-52321EFAD544}" type="pres">
      <dgm:prSet presAssocID="{55B1A59E-7872-416F-AF50-CC0BD83EE3EC}" presName="EmptyPane1" presStyleCnt="0"/>
      <dgm:spPr/>
    </dgm:pt>
    <dgm:pt modelId="{267B5504-B042-493E-9FAA-826353D4EF21}" type="pres">
      <dgm:prSet presAssocID="{37E1853A-B3E0-462A-87A5-F2F71E7282C7}" presName="spaceBetweenRectangles1" presStyleCnt="0"/>
      <dgm:spPr/>
    </dgm:pt>
    <dgm:pt modelId="{16EBA40B-8F48-4971-92EA-9D02975B24C1}" type="pres">
      <dgm:prSet presAssocID="{67EB5330-814E-4888-8ADD-BF43F05C3A90}" presName="composite1" presStyleCnt="0"/>
      <dgm:spPr/>
    </dgm:pt>
    <dgm:pt modelId="{A0EC7EAA-BB39-47E9-82FE-F2625D109062}" type="pres">
      <dgm:prSet presAssocID="{67EB5330-814E-4888-8ADD-BF43F05C3A90}" presName="parent1" presStyleLbl="alignNode1" presStyleIdx="4" presStyleCnt="6">
        <dgm:presLayoutVars>
          <dgm:chMax val="1"/>
          <dgm:chPref val="1"/>
          <dgm:bulletEnabled val="1"/>
        </dgm:presLayoutVars>
      </dgm:prSet>
      <dgm:spPr/>
    </dgm:pt>
    <dgm:pt modelId="{02FC9E37-FEB3-45ED-B158-F2A3BB4E59E3}" type="pres">
      <dgm:prSet presAssocID="{67EB5330-814E-4888-8ADD-BF43F05C3A90}" presName="Childtext1" presStyleLbl="revTx" presStyleIdx="4" presStyleCnt="6">
        <dgm:presLayoutVars>
          <dgm:bulletEnabled val="1"/>
        </dgm:presLayoutVars>
      </dgm:prSet>
      <dgm:spPr/>
    </dgm:pt>
    <dgm:pt modelId="{AD44A897-AACD-4654-8CBE-5DED341F6D2D}" type="pres">
      <dgm:prSet presAssocID="{67EB5330-814E-4888-8ADD-BF43F05C3A90}" presName="ConnectLine1" presStyleLbl="sibTrans1D1" presStyleIdx="4" presStyleCnt="6"/>
      <dgm:spPr>
        <a:noFill/>
        <a:ln w="12700" cap="rnd" cmpd="sng" algn="ctr">
          <a:solidFill>
            <a:schemeClr val="accent1">
              <a:shade val="90000"/>
              <a:hueOff val="356969"/>
              <a:satOff val="-6882"/>
              <a:lumOff val="22499"/>
              <a:alphaOff val="0"/>
            </a:schemeClr>
          </a:solidFill>
          <a:prstDash val="dash"/>
        </a:ln>
        <a:effectLst/>
      </dgm:spPr>
    </dgm:pt>
    <dgm:pt modelId="{5785C254-0045-44F0-95E2-C901CD8DD4BA}" type="pres">
      <dgm:prSet presAssocID="{67EB5330-814E-4888-8ADD-BF43F05C3A90}" presName="ConnectLineEnd1" presStyleLbl="lnNode1" presStyleIdx="4" presStyleCnt="6"/>
      <dgm:spPr/>
    </dgm:pt>
    <dgm:pt modelId="{B8D27149-1C1C-4EA6-B975-A8A1B367D8AF}" type="pres">
      <dgm:prSet presAssocID="{67EB5330-814E-4888-8ADD-BF43F05C3A90}" presName="EmptyPane1" presStyleCnt="0"/>
      <dgm:spPr/>
    </dgm:pt>
    <dgm:pt modelId="{E1AAB631-6CEB-4670-BC42-487DC3409BE4}" type="pres">
      <dgm:prSet presAssocID="{4B643718-25BE-4365-A036-4381F369FCA1}" presName="spaceBetweenRectangles1" presStyleCnt="0"/>
      <dgm:spPr/>
    </dgm:pt>
    <dgm:pt modelId="{927E84C4-EC2B-484C-9464-FA7D25B07537}" type="pres">
      <dgm:prSet presAssocID="{36A6F5C9-4FDB-44EC-B8FC-81A0836032DE}" presName="composite1" presStyleCnt="0"/>
      <dgm:spPr/>
    </dgm:pt>
    <dgm:pt modelId="{AC554FF9-4409-4D3B-94EA-99384EBDF669}" type="pres">
      <dgm:prSet presAssocID="{36A6F5C9-4FDB-44EC-B8FC-81A0836032DE}" presName="parent1" presStyleLbl="alignNode1" presStyleIdx="5" presStyleCnt="6">
        <dgm:presLayoutVars>
          <dgm:chMax val="1"/>
          <dgm:chPref val="1"/>
          <dgm:bulletEnabled val="1"/>
        </dgm:presLayoutVars>
      </dgm:prSet>
      <dgm:spPr/>
    </dgm:pt>
    <dgm:pt modelId="{8FCF427C-24D8-4BF0-A24C-3B77E0FAEE13}" type="pres">
      <dgm:prSet presAssocID="{36A6F5C9-4FDB-44EC-B8FC-81A0836032DE}" presName="Childtext1" presStyleLbl="revTx" presStyleIdx="5" presStyleCnt="6">
        <dgm:presLayoutVars>
          <dgm:bulletEnabled val="1"/>
        </dgm:presLayoutVars>
      </dgm:prSet>
      <dgm:spPr/>
    </dgm:pt>
    <dgm:pt modelId="{50C84B8C-A21A-4719-A78E-4F899E06632C}" type="pres">
      <dgm:prSet presAssocID="{36A6F5C9-4FDB-44EC-B8FC-81A0836032DE}" presName="ConnectLine1" presStyleLbl="sibTrans1D1" presStyleIdx="5" presStyleCnt="6"/>
      <dgm:spPr>
        <a:noFill/>
        <a:ln w="12700" cap="rnd" cmpd="sng" algn="ctr">
          <a:solidFill>
            <a:schemeClr val="accent1">
              <a:shade val="90000"/>
              <a:hueOff val="446212"/>
              <a:satOff val="-8602"/>
              <a:lumOff val="28124"/>
              <a:alphaOff val="0"/>
            </a:schemeClr>
          </a:solidFill>
          <a:prstDash val="dash"/>
        </a:ln>
        <a:effectLst/>
      </dgm:spPr>
    </dgm:pt>
    <dgm:pt modelId="{D29A123F-A411-456E-81AA-DCA5D3F787E7}" type="pres">
      <dgm:prSet presAssocID="{36A6F5C9-4FDB-44EC-B8FC-81A0836032DE}" presName="ConnectLineEnd1" presStyleLbl="lnNode1" presStyleIdx="5" presStyleCnt="6"/>
      <dgm:spPr/>
    </dgm:pt>
    <dgm:pt modelId="{DCC6267C-2894-4BAF-ADBF-465271024546}" type="pres">
      <dgm:prSet presAssocID="{36A6F5C9-4FDB-44EC-B8FC-81A0836032DE}" presName="EmptyPane1" presStyleCnt="0"/>
      <dgm:spPr/>
    </dgm:pt>
  </dgm:ptLst>
  <dgm:cxnLst>
    <dgm:cxn modelId="{7A6F2212-BDFB-4D26-A352-705257F3153A}" type="presOf" srcId="{43FFBBA8-21DD-4F3B-AB48-558824DF9257}" destId="{12BF5512-CBAF-43F3-91C7-F8D882F41244}" srcOrd="0" destOrd="0" presId="urn:microsoft.com/office/officeart/2016/7/layout/RoundedRectangleTimeline"/>
    <dgm:cxn modelId="{84C67813-55CE-4EBC-9032-03BD847DC17E}" type="presOf" srcId="{6A70FD8F-0050-42E3-8B3A-6ED7CFB9852E}" destId="{AB52B3CC-6563-466D-BFC3-9B6B5AFA0881}" srcOrd="0" destOrd="0" presId="urn:microsoft.com/office/officeart/2016/7/layout/RoundedRectangleTimeline"/>
    <dgm:cxn modelId="{B831A81B-BEC8-435B-A88A-D66DA67B009D}" type="presOf" srcId="{27ECBEAB-DA5A-4360-80D5-6AEBE7EA9790}" destId="{F11038AE-9DA2-46CD-8854-64A47B2352CC}" srcOrd="0" destOrd="0" presId="urn:microsoft.com/office/officeart/2016/7/layout/RoundedRectangleTimeline"/>
    <dgm:cxn modelId="{4AA1141E-8B60-445F-B098-D33A31373E35}" srcId="{6A70FD8F-0050-42E3-8B3A-6ED7CFB9852E}" destId="{36A6F5C9-4FDB-44EC-B8FC-81A0836032DE}" srcOrd="5" destOrd="0" parTransId="{150B54E1-E73B-445C-A285-42FB6F6156A0}" sibTransId="{D2F2903B-3108-4272-B9E8-EA61A7CDCFCB}"/>
    <dgm:cxn modelId="{C9DB025E-714B-4AA2-9F29-6A08EEF72CA1}" type="presOf" srcId="{67EB5330-814E-4888-8ADD-BF43F05C3A90}" destId="{A0EC7EAA-BB39-47E9-82FE-F2625D109062}" srcOrd="0" destOrd="0" presId="urn:microsoft.com/office/officeart/2016/7/layout/RoundedRectangleTimeline"/>
    <dgm:cxn modelId="{1095C25E-F01C-4F03-B3F8-C6D83D70907D}" type="presOf" srcId="{36A6F5C9-4FDB-44EC-B8FC-81A0836032DE}" destId="{AC554FF9-4409-4D3B-94EA-99384EBDF669}" srcOrd="0" destOrd="0" presId="urn:microsoft.com/office/officeart/2016/7/layout/RoundedRectangleTimeline"/>
    <dgm:cxn modelId="{E514D481-A0A1-44DC-ACEC-D829141CACE9}" srcId="{6A70FD8F-0050-42E3-8B3A-6ED7CFB9852E}" destId="{55B1A59E-7872-416F-AF50-CC0BD83EE3EC}" srcOrd="3" destOrd="0" parTransId="{0A93DB09-922E-48F7-975F-CDE764CBDE2C}" sibTransId="{37E1853A-B3E0-462A-87A5-F2F71E7282C7}"/>
    <dgm:cxn modelId="{0D94E993-7DF2-40D8-9EA0-2EFE88F0AACA}" srcId="{6A70FD8F-0050-42E3-8B3A-6ED7CFB9852E}" destId="{2647EF3F-F3DA-4D30-983B-F02C0663C3E8}" srcOrd="1" destOrd="0" parTransId="{3B31F65B-9554-4421-A744-7C8E1F604532}" sibTransId="{43B5A859-5B55-4DF4-AA1D-A26B3B061AE1}"/>
    <dgm:cxn modelId="{F66A49D2-A25A-4084-96C1-59405A9109CA}" srcId="{6A70FD8F-0050-42E3-8B3A-6ED7CFB9852E}" destId="{43FFBBA8-21DD-4F3B-AB48-558824DF9257}" srcOrd="2" destOrd="0" parTransId="{23D6BB07-0139-4465-BA22-5D7C77F0CA18}" sibTransId="{B1B3E8DE-AD4E-4842-8192-CC504DEC8AF9}"/>
    <dgm:cxn modelId="{186CAFD8-E303-408D-AE8B-5FA26AA8AB4C}" srcId="{6A70FD8F-0050-42E3-8B3A-6ED7CFB9852E}" destId="{67EB5330-814E-4888-8ADD-BF43F05C3A90}" srcOrd="4" destOrd="0" parTransId="{3031727D-2307-476E-9C49-B7B1435B6A7A}" sibTransId="{4B643718-25BE-4365-A036-4381F369FCA1}"/>
    <dgm:cxn modelId="{6B9A34DB-3E15-45EC-B559-8551BD3949BD}" type="presOf" srcId="{2647EF3F-F3DA-4D30-983B-F02C0663C3E8}" destId="{5928EFF2-F3CB-4CFE-A96E-678DF7934287}" srcOrd="0" destOrd="0" presId="urn:microsoft.com/office/officeart/2016/7/layout/RoundedRectangleTimeline"/>
    <dgm:cxn modelId="{687939EB-6FFC-4DBA-9AE8-DACA8A7A333A}" srcId="{6A70FD8F-0050-42E3-8B3A-6ED7CFB9852E}" destId="{27ECBEAB-DA5A-4360-80D5-6AEBE7EA9790}" srcOrd="0" destOrd="0" parTransId="{14D1B413-5DB8-4259-A789-9909B58A2865}" sibTransId="{1EF0667F-82B2-4BD1-89E4-301CFEEB77AA}"/>
    <dgm:cxn modelId="{5FEF7EF9-AD2F-4CB2-86EA-5F704E405BB4}" type="presOf" srcId="{55B1A59E-7872-416F-AF50-CC0BD83EE3EC}" destId="{AC923548-E78D-49B6-B1AC-7EC27F7A5E19}" srcOrd="0" destOrd="0" presId="urn:microsoft.com/office/officeart/2016/7/layout/RoundedRectangleTimeline"/>
    <dgm:cxn modelId="{3C5596F8-CADA-460E-B3F3-2F71D3D3399F}" type="presParOf" srcId="{AB52B3CC-6563-466D-BFC3-9B6B5AFA0881}" destId="{0ED1F0B2-D928-4503-982B-FF0F57E2B108}" srcOrd="0" destOrd="0" presId="urn:microsoft.com/office/officeart/2016/7/layout/RoundedRectangleTimeline"/>
    <dgm:cxn modelId="{6B77E3FD-793D-4019-AC5B-98A18A23A6E6}" type="presParOf" srcId="{0ED1F0B2-D928-4503-982B-FF0F57E2B108}" destId="{F11038AE-9DA2-46CD-8854-64A47B2352CC}" srcOrd="0" destOrd="0" presId="urn:microsoft.com/office/officeart/2016/7/layout/RoundedRectangleTimeline"/>
    <dgm:cxn modelId="{30B28BCD-5DE9-43D8-BF96-C60EE7E93E0B}" type="presParOf" srcId="{0ED1F0B2-D928-4503-982B-FF0F57E2B108}" destId="{AC3EC9F3-C38D-44F6-A784-2D170E6F9BE0}" srcOrd="1" destOrd="0" presId="urn:microsoft.com/office/officeart/2016/7/layout/RoundedRectangleTimeline"/>
    <dgm:cxn modelId="{8864B227-EB64-404A-8825-C0E8469E84D5}" type="presParOf" srcId="{0ED1F0B2-D928-4503-982B-FF0F57E2B108}" destId="{6DB5753B-5242-4416-B6E5-F7851149238C}" srcOrd="2" destOrd="0" presId="urn:microsoft.com/office/officeart/2016/7/layout/RoundedRectangleTimeline"/>
    <dgm:cxn modelId="{703A7EA2-7C50-411C-930F-E2302D9D9812}" type="presParOf" srcId="{0ED1F0B2-D928-4503-982B-FF0F57E2B108}" destId="{93906847-CA50-4F81-99A9-CC8BBD4FB922}" srcOrd="3" destOrd="0" presId="urn:microsoft.com/office/officeart/2016/7/layout/RoundedRectangleTimeline"/>
    <dgm:cxn modelId="{D73BF24C-DF8A-4C56-BE13-6A69F2ABC8F6}" type="presParOf" srcId="{0ED1F0B2-D928-4503-982B-FF0F57E2B108}" destId="{04F61401-DEF0-4884-8926-35EBCC05C2ED}" srcOrd="4" destOrd="0" presId="urn:microsoft.com/office/officeart/2016/7/layout/RoundedRectangleTimeline"/>
    <dgm:cxn modelId="{1D91A8B5-7F58-4EE7-9941-AED1314A7877}" type="presParOf" srcId="{AB52B3CC-6563-466D-BFC3-9B6B5AFA0881}" destId="{89A0D0E1-11DC-4268-84BF-55C2F7C9EED1}" srcOrd="1" destOrd="0" presId="urn:microsoft.com/office/officeart/2016/7/layout/RoundedRectangleTimeline"/>
    <dgm:cxn modelId="{B6B7DDFA-E824-42DE-AA53-9CB35D606A99}" type="presParOf" srcId="{AB52B3CC-6563-466D-BFC3-9B6B5AFA0881}" destId="{0F190344-729D-4871-A892-E2C19A16BC90}" srcOrd="2" destOrd="0" presId="urn:microsoft.com/office/officeart/2016/7/layout/RoundedRectangleTimeline"/>
    <dgm:cxn modelId="{D335AE57-C24C-4DDF-A08E-797D9E9BF585}" type="presParOf" srcId="{0F190344-729D-4871-A892-E2C19A16BC90}" destId="{5928EFF2-F3CB-4CFE-A96E-678DF7934287}" srcOrd="0" destOrd="0" presId="urn:microsoft.com/office/officeart/2016/7/layout/RoundedRectangleTimeline"/>
    <dgm:cxn modelId="{60135E40-69C5-4736-9637-22EA0FBF4FBC}" type="presParOf" srcId="{0F190344-729D-4871-A892-E2C19A16BC90}" destId="{41770D74-C77B-4EDD-8144-E503A647F90B}" srcOrd="1" destOrd="0" presId="urn:microsoft.com/office/officeart/2016/7/layout/RoundedRectangleTimeline"/>
    <dgm:cxn modelId="{9D3AFC07-5E06-4288-80B4-9B9BBDD63D13}" type="presParOf" srcId="{0F190344-729D-4871-A892-E2C19A16BC90}" destId="{9424135D-D70D-47BA-A021-480EEC183BC3}" srcOrd="2" destOrd="0" presId="urn:microsoft.com/office/officeart/2016/7/layout/RoundedRectangleTimeline"/>
    <dgm:cxn modelId="{E012E00F-B0F3-4A1F-8FD3-D4D2649990EE}" type="presParOf" srcId="{0F190344-729D-4871-A892-E2C19A16BC90}" destId="{F75473A3-F62F-4822-91A8-26FC50B14241}" srcOrd="3" destOrd="0" presId="urn:microsoft.com/office/officeart/2016/7/layout/RoundedRectangleTimeline"/>
    <dgm:cxn modelId="{FDA14113-4D0B-4353-B234-6B8C66BE6CBE}" type="presParOf" srcId="{0F190344-729D-4871-A892-E2C19A16BC90}" destId="{52600980-B6AA-4ED7-8BEB-F883B4044FC3}" srcOrd="4" destOrd="0" presId="urn:microsoft.com/office/officeart/2016/7/layout/RoundedRectangleTimeline"/>
    <dgm:cxn modelId="{70E5AA69-9FA4-489B-B3BD-4B42E26C8477}" type="presParOf" srcId="{AB52B3CC-6563-466D-BFC3-9B6B5AFA0881}" destId="{D7012B9F-F9AF-403E-868C-D47CA27C5198}" srcOrd="3" destOrd="0" presId="urn:microsoft.com/office/officeart/2016/7/layout/RoundedRectangleTimeline"/>
    <dgm:cxn modelId="{C5324731-893F-4C54-BFA2-6C96E7D6BA73}" type="presParOf" srcId="{AB52B3CC-6563-466D-BFC3-9B6B5AFA0881}" destId="{6779CB7A-35B5-44B5-9DFF-E87F1B993625}" srcOrd="4" destOrd="0" presId="urn:microsoft.com/office/officeart/2016/7/layout/RoundedRectangleTimeline"/>
    <dgm:cxn modelId="{9294305F-FF10-41DC-8026-F0C3C009B035}" type="presParOf" srcId="{6779CB7A-35B5-44B5-9DFF-E87F1B993625}" destId="{12BF5512-CBAF-43F3-91C7-F8D882F41244}" srcOrd="0" destOrd="0" presId="urn:microsoft.com/office/officeart/2016/7/layout/RoundedRectangleTimeline"/>
    <dgm:cxn modelId="{923F574D-52F3-4B8B-94C4-775967C6E521}" type="presParOf" srcId="{6779CB7A-35B5-44B5-9DFF-E87F1B993625}" destId="{7E70880A-2916-43D5-A88A-E42F61BC020A}" srcOrd="1" destOrd="0" presId="urn:microsoft.com/office/officeart/2016/7/layout/RoundedRectangleTimeline"/>
    <dgm:cxn modelId="{411A9827-C6B7-49E5-B71B-124D2C1F5189}" type="presParOf" srcId="{6779CB7A-35B5-44B5-9DFF-E87F1B993625}" destId="{D2EE309A-75D8-4695-A9FE-6EB7F36CDCF4}" srcOrd="2" destOrd="0" presId="urn:microsoft.com/office/officeart/2016/7/layout/RoundedRectangleTimeline"/>
    <dgm:cxn modelId="{B4C3724B-849A-4F80-8698-31174C54CEA4}" type="presParOf" srcId="{6779CB7A-35B5-44B5-9DFF-E87F1B993625}" destId="{94FB0188-E55B-4468-9043-A98C2111248D}" srcOrd="3" destOrd="0" presId="urn:microsoft.com/office/officeart/2016/7/layout/RoundedRectangleTimeline"/>
    <dgm:cxn modelId="{F9FD942E-8605-4679-B705-37FF670D4B12}" type="presParOf" srcId="{6779CB7A-35B5-44B5-9DFF-E87F1B993625}" destId="{1CF4E967-DEA1-4FA6-A9DC-E4856095CBC2}" srcOrd="4" destOrd="0" presId="urn:microsoft.com/office/officeart/2016/7/layout/RoundedRectangleTimeline"/>
    <dgm:cxn modelId="{C75470E2-06B5-4485-9867-AE418295646F}" type="presParOf" srcId="{AB52B3CC-6563-466D-BFC3-9B6B5AFA0881}" destId="{ED9F08C1-7145-4591-BD90-4175C94D1597}" srcOrd="5" destOrd="0" presId="urn:microsoft.com/office/officeart/2016/7/layout/RoundedRectangleTimeline"/>
    <dgm:cxn modelId="{E27AF2C1-504F-40C2-9A5D-C9D0F1413766}" type="presParOf" srcId="{AB52B3CC-6563-466D-BFC3-9B6B5AFA0881}" destId="{FFA860AC-EFC5-4D08-A313-D4CC5F5D59BE}" srcOrd="6" destOrd="0" presId="urn:microsoft.com/office/officeart/2016/7/layout/RoundedRectangleTimeline"/>
    <dgm:cxn modelId="{04BC7F58-FFB1-43FF-9AE8-07AD3FEA6E4D}" type="presParOf" srcId="{FFA860AC-EFC5-4D08-A313-D4CC5F5D59BE}" destId="{AC923548-E78D-49B6-B1AC-7EC27F7A5E19}" srcOrd="0" destOrd="0" presId="urn:microsoft.com/office/officeart/2016/7/layout/RoundedRectangleTimeline"/>
    <dgm:cxn modelId="{E88C4354-C023-4F1C-853C-81607E174866}" type="presParOf" srcId="{FFA860AC-EFC5-4D08-A313-D4CC5F5D59BE}" destId="{E2C4E68E-58C6-430D-A4A7-1EA67CFA6AD4}" srcOrd="1" destOrd="0" presId="urn:microsoft.com/office/officeart/2016/7/layout/RoundedRectangleTimeline"/>
    <dgm:cxn modelId="{871D5941-A320-4865-BF09-19D68940F397}" type="presParOf" srcId="{FFA860AC-EFC5-4D08-A313-D4CC5F5D59BE}" destId="{6F8F8CFF-2F17-4206-A122-061C918B1EF4}" srcOrd="2" destOrd="0" presId="urn:microsoft.com/office/officeart/2016/7/layout/RoundedRectangleTimeline"/>
    <dgm:cxn modelId="{9FA2ACA6-1A14-4E46-9199-427BF90E259A}" type="presParOf" srcId="{FFA860AC-EFC5-4D08-A313-D4CC5F5D59BE}" destId="{FD41E8D7-D290-4D23-A215-30683337D5C7}" srcOrd="3" destOrd="0" presId="urn:microsoft.com/office/officeart/2016/7/layout/RoundedRectangleTimeline"/>
    <dgm:cxn modelId="{2A3F3EA7-D7D4-4B0D-9957-8568A1B5E503}" type="presParOf" srcId="{FFA860AC-EFC5-4D08-A313-D4CC5F5D59BE}" destId="{47AA5397-F7EE-4708-A313-52321EFAD544}" srcOrd="4" destOrd="0" presId="urn:microsoft.com/office/officeart/2016/7/layout/RoundedRectangleTimeline"/>
    <dgm:cxn modelId="{CE563261-2524-465E-ABA5-0B8F9A3779C3}" type="presParOf" srcId="{AB52B3CC-6563-466D-BFC3-9B6B5AFA0881}" destId="{267B5504-B042-493E-9FAA-826353D4EF21}" srcOrd="7" destOrd="0" presId="urn:microsoft.com/office/officeart/2016/7/layout/RoundedRectangleTimeline"/>
    <dgm:cxn modelId="{433A1D63-B7DA-485C-960D-74FDA872BE10}" type="presParOf" srcId="{AB52B3CC-6563-466D-BFC3-9B6B5AFA0881}" destId="{16EBA40B-8F48-4971-92EA-9D02975B24C1}" srcOrd="8" destOrd="0" presId="urn:microsoft.com/office/officeart/2016/7/layout/RoundedRectangleTimeline"/>
    <dgm:cxn modelId="{2D5333BC-2FE9-4B43-992A-C95B7DCAA5AF}" type="presParOf" srcId="{16EBA40B-8F48-4971-92EA-9D02975B24C1}" destId="{A0EC7EAA-BB39-47E9-82FE-F2625D109062}" srcOrd="0" destOrd="0" presId="urn:microsoft.com/office/officeart/2016/7/layout/RoundedRectangleTimeline"/>
    <dgm:cxn modelId="{F96190C2-AAE1-46B6-A924-CB25E482376A}" type="presParOf" srcId="{16EBA40B-8F48-4971-92EA-9D02975B24C1}" destId="{02FC9E37-FEB3-45ED-B158-F2A3BB4E59E3}" srcOrd="1" destOrd="0" presId="urn:microsoft.com/office/officeart/2016/7/layout/RoundedRectangleTimeline"/>
    <dgm:cxn modelId="{D863A795-8044-46F2-88D1-C59762CC473F}" type="presParOf" srcId="{16EBA40B-8F48-4971-92EA-9D02975B24C1}" destId="{AD44A897-AACD-4654-8CBE-5DED341F6D2D}" srcOrd="2" destOrd="0" presId="urn:microsoft.com/office/officeart/2016/7/layout/RoundedRectangleTimeline"/>
    <dgm:cxn modelId="{DA1817AA-EF9B-48F2-898D-352CF0602C6D}" type="presParOf" srcId="{16EBA40B-8F48-4971-92EA-9D02975B24C1}" destId="{5785C254-0045-44F0-95E2-C901CD8DD4BA}" srcOrd="3" destOrd="0" presId="urn:microsoft.com/office/officeart/2016/7/layout/RoundedRectangleTimeline"/>
    <dgm:cxn modelId="{A122002F-820D-4927-BEF2-E812F1368A5C}" type="presParOf" srcId="{16EBA40B-8F48-4971-92EA-9D02975B24C1}" destId="{B8D27149-1C1C-4EA6-B975-A8A1B367D8AF}" srcOrd="4" destOrd="0" presId="urn:microsoft.com/office/officeart/2016/7/layout/RoundedRectangleTimeline"/>
    <dgm:cxn modelId="{2F0A0E44-4E55-4CCE-9A57-07A18100E3B3}" type="presParOf" srcId="{AB52B3CC-6563-466D-BFC3-9B6B5AFA0881}" destId="{E1AAB631-6CEB-4670-BC42-487DC3409BE4}" srcOrd="9" destOrd="0" presId="urn:microsoft.com/office/officeart/2016/7/layout/RoundedRectangleTimeline"/>
    <dgm:cxn modelId="{B7958C71-8E23-49F7-9BCA-2BE7CFB09FC4}" type="presParOf" srcId="{AB52B3CC-6563-466D-BFC3-9B6B5AFA0881}" destId="{927E84C4-EC2B-484C-9464-FA7D25B07537}" srcOrd="10" destOrd="0" presId="urn:microsoft.com/office/officeart/2016/7/layout/RoundedRectangleTimeline"/>
    <dgm:cxn modelId="{D5654469-939F-417B-8CE6-7181A7208113}" type="presParOf" srcId="{927E84C4-EC2B-484C-9464-FA7D25B07537}" destId="{AC554FF9-4409-4D3B-94EA-99384EBDF669}" srcOrd="0" destOrd="0" presId="urn:microsoft.com/office/officeart/2016/7/layout/RoundedRectangleTimeline"/>
    <dgm:cxn modelId="{BA9F2FDC-08A7-4587-BDC4-E574BB2EC1E7}" type="presParOf" srcId="{927E84C4-EC2B-484C-9464-FA7D25B07537}" destId="{8FCF427C-24D8-4BF0-A24C-3B77E0FAEE13}" srcOrd="1" destOrd="0" presId="urn:microsoft.com/office/officeart/2016/7/layout/RoundedRectangleTimeline"/>
    <dgm:cxn modelId="{C5F2A893-2DC2-4E36-B5EA-D56993E1C796}" type="presParOf" srcId="{927E84C4-EC2B-484C-9464-FA7D25B07537}" destId="{50C84B8C-A21A-4719-A78E-4F899E06632C}" srcOrd="2" destOrd="0" presId="urn:microsoft.com/office/officeart/2016/7/layout/RoundedRectangleTimeline"/>
    <dgm:cxn modelId="{1D230EF5-EA1E-4142-BCD8-4959F6D3D412}" type="presParOf" srcId="{927E84C4-EC2B-484C-9464-FA7D25B07537}" destId="{D29A123F-A411-456E-81AA-DCA5D3F787E7}" srcOrd="3" destOrd="0" presId="urn:microsoft.com/office/officeart/2016/7/layout/RoundedRectangleTimeline"/>
    <dgm:cxn modelId="{15B4B373-9B87-45C4-9240-6E0999D43E27}" type="presParOf" srcId="{927E84C4-EC2B-484C-9464-FA7D25B07537}" destId="{DCC6267C-2894-4BAF-ADBF-465271024546}"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1038AE-9DA2-46CD-8854-64A47B2352CC}">
      <dsp:nvSpPr>
        <dsp:cNvPr id="0" name=""/>
        <dsp:cNvSpPr/>
      </dsp:nvSpPr>
      <dsp:spPr>
        <a:xfrm rot="16200000">
          <a:off x="1131574" y="1644445"/>
          <a:ext cx="494338" cy="1654492"/>
        </a:xfrm>
        <a:prstGeom prst="round2SameRect">
          <a:avLst/>
        </a:prstGeom>
        <a:solidFill>
          <a:schemeClr val="accent1">
            <a:shade val="80000"/>
            <a:hueOff val="0"/>
            <a:satOff val="0"/>
            <a:lumOff val="0"/>
            <a:alphaOff val="0"/>
          </a:schemeClr>
        </a:solidFill>
        <a:ln w="2222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1">
          <a:noAutofit/>
        </a:bodyPr>
        <a:lstStyle/>
        <a:p>
          <a:pPr marL="0" lvl="0" indent="0" algn="ctr" defTabSz="666750">
            <a:lnSpc>
              <a:spcPct val="90000"/>
            </a:lnSpc>
            <a:spcBef>
              <a:spcPct val="0"/>
            </a:spcBef>
            <a:spcAft>
              <a:spcPct val="35000"/>
            </a:spcAft>
            <a:buNone/>
          </a:pPr>
          <a:r>
            <a:rPr lang="en-US" sz="1500" kern="1200" dirty="0"/>
            <a:t>Background</a:t>
          </a:r>
        </a:p>
      </dsp:txBody>
      <dsp:txXfrm rot="5400000">
        <a:off x="575629" y="2248654"/>
        <a:ext cx="1630360" cy="446074"/>
      </dsp:txXfrm>
    </dsp:sp>
    <dsp:sp modelId="{AC3EC9F3-C38D-44F6-A784-2D170E6F9BE0}">
      <dsp:nvSpPr>
        <dsp:cNvPr id="0" name=""/>
        <dsp:cNvSpPr/>
      </dsp:nvSpPr>
      <dsp:spPr>
        <a:xfrm>
          <a:off x="0" y="0"/>
          <a:ext cx="2757487" cy="1730184"/>
        </a:xfrm>
        <a:prstGeom prst="rect">
          <a:avLst/>
        </a:prstGeom>
        <a:noFill/>
        <a:ln>
          <a:noFill/>
        </a:ln>
        <a:effectLst/>
      </dsp:spPr>
      <dsp:style>
        <a:lnRef idx="0">
          <a:scrgbClr r="0" g="0" b="0"/>
        </a:lnRef>
        <a:fillRef idx="0">
          <a:scrgbClr r="0" g="0" b="0"/>
        </a:fillRef>
        <a:effectRef idx="0">
          <a:scrgbClr r="0" g="0" b="0"/>
        </a:effectRef>
        <a:fontRef idx="minor"/>
      </dsp:style>
    </dsp:sp>
    <dsp:sp modelId="{6DB5753B-5242-4416-B6E5-F7851149238C}">
      <dsp:nvSpPr>
        <dsp:cNvPr id="0" name=""/>
        <dsp:cNvSpPr/>
      </dsp:nvSpPr>
      <dsp:spPr>
        <a:xfrm>
          <a:off x="1378743" y="1829052"/>
          <a:ext cx="0" cy="395470"/>
        </a:xfrm>
        <a:prstGeom prst="line">
          <a:avLst/>
        </a:prstGeom>
        <a:noFill/>
        <a:ln w="12700" cap="rnd" cmpd="sng" algn="ctr">
          <a:solidFill>
            <a:schemeClr val="accent1">
              <a:shade val="90000"/>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3906847-CA50-4F81-99A9-CC8BBD4FB922}">
      <dsp:nvSpPr>
        <dsp:cNvPr id="0" name=""/>
        <dsp:cNvSpPr/>
      </dsp:nvSpPr>
      <dsp:spPr>
        <a:xfrm>
          <a:off x="1329309" y="1730184"/>
          <a:ext cx="98867" cy="98867"/>
        </a:xfrm>
        <a:prstGeom prst="ellipse">
          <a:avLst/>
        </a:prstGeom>
        <a:solidFill>
          <a:schemeClr val="accent1">
            <a:shade val="8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28EFF2-F3CB-4CFE-A96E-678DF7934287}">
      <dsp:nvSpPr>
        <dsp:cNvPr id="0" name=""/>
        <dsp:cNvSpPr/>
      </dsp:nvSpPr>
      <dsp:spPr>
        <a:xfrm>
          <a:off x="2205990" y="2224522"/>
          <a:ext cx="1654492" cy="494338"/>
        </a:xfrm>
        <a:prstGeom prst="rect">
          <a:avLst/>
        </a:prstGeom>
        <a:solidFill>
          <a:schemeClr val="accent1">
            <a:shade val="80000"/>
            <a:hueOff val="89238"/>
            <a:satOff val="-1812"/>
            <a:lumOff val="6135"/>
            <a:alphaOff val="0"/>
          </a:schemeClr>
        </a:solidFill>
        <a:ln w="22225" cap="rnd" cmpd="sng" algn="ctr">
          <a:solidFill>
            <a:schemeClr val="accent1">
              <a:shade val="80000"/>
              <a:hueOff val="89238"/>
              <a:satOff val="-1812"/>
              <a:lumOff val="613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1">
          <a:noAutofit/>
        </a:bodyPr>
        <a:lstStyle/>
        <a:p>
          <a:pPr marL="0" lvl="0" indent="0" algn="ctr" defTabSz="666750">
            <a:lnSpc>
              <a:spcPct val="90000"/>
            </a:lnSpc>
            <a:spcBef>
              <a:spcPct val="0"/>
            </a:spcBef>
            <a:spcAft>
              <a:spcPct val="35000"/>
            </a:spcAft>
            <a:buNone/>
          </a:pPr>
          <a:r>
            <a:rPr lang="en-US" sz="1500" kern="1200" dirty="0" err="1"/>
            <a:t>Bcvbcbv</a:t>
          </a:r>
          <a:endParaRPr lang="en-US" sz="1500" kern="1200" dirty="0"/>
        </a:p>
      </dsp:txBody>
      <dsp:txXfrm>
        <a:off x="2205990" y="2224522"/>
        <a:ext cx="1654492" cy="494338"/>
      </dsp:txXfrm>
    </dsp:sp>
    <dsp:sp modelId="{41770D74-C77B-4EDD-8144-E503A647F90B}">
      <dsp:nvSpPr>
        <dsp:cNvPr id="0" name=""/>
        <dsp:cNvSpPr/>
      </dsp:nvSpPr>
      <dsp:spPr>
        <a:xfrm>
          <a:off x="1654492" y="3213199"/>
          <a:ext cx="2757487" cy="1730184"/>
        </a:xfrm>
        <a:prstGeom prst="rect">
          <a:avLst/>
        </a:prstGeom>
        <a:noFill/>
        <a:ln>
          <a:noFill/>
        </a:ln>
        <a:effectLst/>
      </dsp:spPr>
      <dsp:style>
        <a:lnRef idx="0">
          <a:scrgbClr r="0" g="0" b="0"/>
        </a:lnRef>
        <a:fillRef idx="0">
          <a:scrgbClr r="0" g="0" b="0"/>
        </a:fillRef>
        <a:effectRef idx="0">
          <a:scrgbClr r="0" g="0" b="0"/>
        </a:effectRef>
        <a:fontRef idx="minor"/>
      </dsp:style>
    </dsp:sp>
    <dsp:sp modelId="{9424135D-D70D-47BA-A021-480EEC183BC3}">
      <dsp:nvSpPr>
        <dsp:cNvPr id="0" name=""/>
        <dsp:cNvSpPr/>
      </dsp:nvSpPr>
      <dsp:spPr>
        <a:xfrm>
          <a:off x="3033236" y="2718861"/>
          <a:ext cx="0" cy="395470"/>
        </a:xfrm>
        <a:prstGeom prst="line">
          <a:avLst/>
        </a:prstGeom>
        <a:noFill/>
        <a:ln w="12700" cap="rnd" cmpd="sng" algn="ctr">
          <a:solidFill>
            <a:schemeClr val="accent1">
              <a:shade val="90000"/>
              <a:hueOff val="89242"/>
              <a:satOff val="-1720"/>
              <a:lumOff val="5625"/>
              <a:alphaOff val="0"/>
            </a:schemeClr>
          </a:solidFill>
          <a:prstDash val="dash"/>
        </a:ln>
        <a:effectLst/>
      </dsp:spPr>
      <dsp:style>
        <a:lnRef idx="1">
          <a:scrgbClr r="0" g="0" b="0"/>
        </a:lnRef>
        <a:fillRef idx="0">
          <a:scrgbClr r="0" g="0" b="0"/>
        </a:fillRef>
        <a:effectRef idx="0">
          <a:scrgbClr r="0" g="0" b="0"/>
        </a:effectRef>
        <a:fontRef idx="minor"/>
      </dsp:style>
    </dsp:sp>
    <dsp:sp modelId="{F75473A3-F62F-4822-91A8-26FC50B14241}">
      <dsp:nvSpPr>
        <dsp:cNvPr id="0" name=""/>
        <dsp:cNvSpPr/>
      </dsp:nvSpPr>
      <dsp:spPr>
        <a:xfrm>
          <a:off x="2983802" y="3114331"/>
          <a:ext cx="98867" cy="98867"/>
        </a:xfrm>
        <a:prstGeom prst="ellipse">
          <a:avLst/>
        </a:prstGeom>
        <a:solidFill>
          <a:schemeClr val="accent1">
            <a:shade val="80000"/>
            <a:hueOff val="89238"/>
            <a:satOff val="-1812"/>
            <a:lumOff val="6135"/>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BF5512-CBAF-43F3-91C7-F8D882F41244}">
      <dsp:nvSpPr>
        <dsp:cNvPr id="0" name=""/>
        <dsp:cNvSpPr/>
      </dsp:nvSpPr>
      <dsp:spPr>
        <a:xfrm>
          <a:off x="3860482" y="2224522"/>
          <a:ext cx="1654492" cy="494338"/>
        </a:xfrm>
        <a:prstGeom prst="rect">
          <a:avLst/>
        </a:prstGeom>
        <a:solidFill>
          <a:schemeClr val="accent1">
            <a:shade val="80000"/>
            <a:hueOff val="178477"/>
            <a:satOff val="-3623"/>
            <a:lumOff val="12271"/>
            <a:alphaOff val="0"/>
          </a:schemeClr>
        </a:solidFill>
        <a:ln w="22225" cap="rnd" cmpd="sng" algn="ctr">
          <a:solidFill>
            <a:schemeClr val="accent1">
              <a:shade val="80000"/>
              <a:hueOff val="178477"/>
              <a:satOff val="-3623"/>
              <a:lumOff val="1227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1">
          <a:noAutofit/>
        </a:bodyPr>
        <a:lstStyle/>
        <a:p>
          <a:pPr marL="0" lvl="0" indent="0" algn="ctr" defTabSz="666750">
            <a:lnSpc>
              <a:spcPct val="90000"/>
            </a:lnSpc>
            <a:spcBef>
              <a:spcPct val="0"/>
            </a:spcBef>
            <a:spcAft>
              <a:spcPct val="35000"/>
            </a:spcAft>
            <a:buNone/>
          </a:pPr>
          <a:r>
            <a:rPr lang="en-US" sz="1500" kern="1200" dirty="0" err="1"/>
            <a:t>Bcvbcv</a:t>
          </a:r>
          <a:endParaRPr lang="en-US" sz="1500" kern="1200" dirty="0"/>
        </a:p>
      </dsp:txBody>
      <dsp:txXfrm>
        <a:off x="3860482" y="2224522"/>
        <a:ext cx="1654492" cy="494338"/>
      </dsp:txXfrm>
    </dsp:sp>
    <dsp:sp modelId="{7E70880A-2916-43D5-A88A-E42F61BC020A}">
      <dsp:nvSpPr>
        <dsp:cNvPr id="0" name=""/>
        <dsp:cNvSpPr/>
      </dsp:nvSpPr>
      <dsp:spPr>
        <a:xfrm>
          <a:off x="3308985" y="0"/>
          <a:ext cx="2757487" cy="1730184"/>
        </a:xfrm>
        <a:prstGeom prst="rect">
          <a:avLst/>
        </a:prstGeom>
        <a:noFill/>
        <a:ln>
          <a:noFill/>
        </a:ln>
        <a:effectLst/>
      </dsp:spPr>
      <dsp:style>
        <a:lnRef idx="0">
          <a:scrgbClr r="0" g="0" b="0"/>
        </a:lnRef>
        <a:fillRef idx="0">
          <a:scrgbClr r="0" g="0" b="0"/>
        </a:fillRef>
        <a:effectRef idx="0">
          <a:scrgbClr r="0" g="0" b="0"/>
        </a:effectRef>
        <a:fontRef idx="minor"/>
      </dsp:style>
    </dsp:sp>
    <dsp:sp modelId="{D2EE309A-75D8-4695-A9FE-6EB7F36CDCF4}">
      <dsp:nvSpPr>
        <dsp:cNvPr id="0" name=""/>
        <dsp:cNvSpPr/>
      </dsp:nvSpPr>
      <dsp:spPr>
        <a:xfrm>
          <a:off x="4687728" y="1829052"/>
          <a:ext cx="0" cy="395470"/>
        </a:xfrm>
        <a:prstGeom prst="line">
          <a:avLst/>
        </a:prstGeom>
        <a:noFill/>
        <a:ln w="12700" cap="rnd" cmpd="sng" algn="ctr">
          <a:solidFill>
            <a:schemeClr val="accent1">
              <a:shade val="90000"/>
              <a:hueOff val="178485"/>
              <a:satOff val="-3441"/>
              <a:lumOff val="11250"/>
              <a:alphaOff val="0"/>
            </a:schemeClr>
          </a:solidFill>
          <a:prstDash val="dash"/>
        </a:ln>
        <a:effectLst/>
      </dsp:spPr>
      <dsp:style>
        <a:lnRef idx="1">
          <a:scrgbClr r="0" g="0" b="0"/>
        </a:lnRef>
        <a:fillRef idx="0">
          <a:scrgbClr r="0" g="0" b="0"/>
        </a:fillRef>
        <a:effectRef idx="0">
          <a:scrgbClr r="0" g="0" b="0"/>
        </a:effectRef>
        <a:fontRef idx="minor"/>
      </dsp:style>
    </dsp:sp>
    <dsp:sp modelId="{94FB0188-E55B-4468-9043-A98C2111248D}">
      <dsp:nvSpPr>
        <dsp:cNvPr id="0" name=""/>
        <dsp:cNvSpPr/>
      </dsp:nvSpPr>
      <dsp:spPr>
        <a:xfrm>
          <a:off x="4638294" y="1730184"/>
          <a:ext cx="98867" cy="98867"/>
        </a:xfrm>
        <a:prstGeom prst="ellipse">
          <a:avLst/>
        </a:prstGeom>
        <a:solidFill>
          <a:schemeClr val="accent1">
            <a:shade val="80000"/>
            <a:hueOff val="178477"/>
            <a:satOff val="-3623"/>
            <a:lumOff val="1227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923548-E78D-49B6-B1AC-7EC27F7A5E19}">
      <dsp:nvSpPr>
        <dsp:cNvPr id="0" name=""/>
        <dsp:cNvSpPr/>
      </dsp:nvSpPr>
      <dsp:spPr>
        <a:xfrm>
          <a:off x="5514975" y="2224522"/>
          <a:ext cx="1654492" cy="494338"/>
        </a:xfrm>
        <a:prstGeom prst="rect">
          <a:avLst/>
        </a:prstGeom>
        <a:solidFill>
          <a:schemeClr val="accent1">
            <a:shade val="80000"/>
            <a:hueOff val="267715"/>
            <a:satOff val="-5435"/>
            <a:lumOff val="18406"/>
            <a:alphaOff val="0"/>
          </a:schemeClr>
        </a:solidFill>
        <a:ln w="22225" cap="rnd" cmpd="sng" algn="ctr">
          <a:solidFill>
            <a:schemeClr val="accent1">
              <a:shade val="80000"/>
              <a:hueOff val="267715"/>
              <a:satOff val="-5435"/>
              <a:lumOff val="1840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1">
          <a:noAutofit/>
        </a:bodyPr>
        <a:lstStyle/>
        <a:p>
          <a:pPr marL="0" lvl="0" indent="0" algn="ctr" defTabSz="666750">
            <a:lnSpc>
              <a:spcPct val="90000"/>
            </a:lnSpc>
            <a:spcBef>
              <a:spcPct val="0"/>
            </a:spcBef>
            <a:spcAft>
              <a:spcPct val="35000"/>
            </a:spcAft>
            <a:buNone/>
          </a:pPr>
          <a:r>
            <a:rPr lang="en-US" sz="1500" kern="1200" dirty="0" err="1"/>
            <a:t>Bcvbcb</a:t>
          </a:r>
          <a:endParaRPr lang="en-US" sz="1500" kern="1200" dirty="0"/>
        </a:p>
      </dsp:txBody>
      <dsp:txXfrm>
        <a:off x="5514975" y="2224522"/>
        <a:ext cx="1654492" cy="494338"/>
      </dsp:txXfrm>
    </dsp:sp>
    <dsp:sp modelId="{E2C4E68E-58C6-430D-A4A7-1EA67CFA6AD4}">
      <dsp:nvSpPr>
        <dsp:cNvPr id="0" name=""/>
        <dsp:cNvSpPr/>
      </dsp:nvSpPr>
      <dsp:spPr>
        <a:xfrm>
          <a:off x="4963477" y="3213199"/>
          <a:ext cx="2757487" cy="1730184"/>
        </a:xfrm>
        <a:prstGeom prst="rect">
          <a:avLst/>
        </a:prstGeom>
        <a:noFill/>
        <a:ln>
          <a:noFill/>
        </a:ln>
        <a:effectLst/>
      </dsp:spPr>
      <dsp:style>
        <a:lnRef idx="0">
          <a:scrgbClr r="0" g="0" b="0"/>
        </a:lnRef>
        <a:fillRef idx="0">
          <a:scrgbClr r="0" g="0" b="0"/>
        </a:fillRef>
        <a:effectRef idx="0">
          <a:scrgbClr r="0" g="0" b="0"/>
        </a:effectRef>
        <a:fontRef idx="minor"/>
      </dsp:style>
    </dsp:sp>
    <dsp:sp modelId="{6F8F8CFF-2F17-4206-A122-061C918B1EF4}">
      <dsp:nvSpPr>
        <dsp:cNvPr id="0" name=""/>
        <dsp:cNvSpPr/>
      </dsp:nvSpPr>
      <dsp:spPr>
        <a:xfrm>
          <a:off x="6342221" y="2718861"/>
          <a:ext cx="0" cy="395470"/>
        </a:xfrm>
        <a:prstGeom prst="line">
          <a:avLst/>
        </a:prstGeom>
        <a:noFill/>
        <a:ln w="12700" cap="rnd" cmpd="sng" algn="ctr">
          <a:solidFill>
            <a:schemeClr val="accent1">
              <a:shade val="90000"/>
              <a:hueOff val="267727"/>
              <a:satOff val="-5161"/>
              <a:lumOff val="16874"/>
              <a:alphaOff val="0"/>
            </a:schemeClr>
          </a:solidFill>
          <a:prstDash val="dash"/>
        </a:ln>
        <a:effectLst/>
      </dsp:spPr>
      <dsp:style>
        <a:lnRef idx="1">
          <a:scrgbClr r="0" g="0" b="0"/>
        </a:lnRef>
        <a:fillRef idx="0">
          <a:scrgbClr r="0" g="0" b="0"/>
        </a:fillRef>
        <a:effectRef idx="0">
          <a:scrgbClr r="0" g="0" b="0"/>
        </a:effectRef>
        <a:fontRef idx="minor"/>
      </dsp:style>
    </dsp:sp>
    <dsp:sp modelId="{FD41E8D7-D290-4D23-A215-30683337D5C7}">
      <dsp:nvSpPr>
        <dsp:cNvPr id="0" name=""/>
        <dsp:cNvSpPr/>
      </dsp:nvSpPr>
      <dsp:spPr>
        <a:xfrm>
          <a:off x="6292787" y="3114331"/>
          <a:ext cx="98867" cy="98867"/>
        </a:xfrm>
        <a:prstGeom prst="ellipse">
          <a:avLst/>
        </a:prstGeom>
        <a:solidFill>
          <a:schemeClr val="accent1">
            <a:shade val="80000"/>
            <a:hueOff val="267715"/>
            <a:satOff val="-5435"/>
            <a:lumOff val="18406"/>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EC7EAA-BB39-47E9-82FE-F2625D109062}">
      <dsp:nvSpPr>
        <dsp:cNvPr id="0" name=""/>
        <dsp:cNvSpPr/>
      </dsp:nvSpPr>
      <dsp:spPr>
        <a:xfrm>
          <a:off x="7169467" y="2224522"/>
          <a:ext cx="1654492" cy="494338"/>
        </a:xfrm>
        <a:prstGeom prst="rect">
          <a:avLst/>
        </a:prstGeom>
        <a:solidFill>
          <a:schemeClr val="accent1">
            <a:shade val="80000"/>
            <a:hueOff val="356953"/>
            <a:satOff val="-7246"/>
            <a:lumOff val="24542"/>
            <a:alphaOff val="0"/>
          </a:schemeClr>
        </a:solidFill>
        <a:ln w="22225" cap="rnd" cmpd="sng" algn="ctr">
          <a:solidFill>
            <a:schemeClr val="accent1">
              <a:shade val="80000"/>
              <a:hueOff val="356953"/>
              <a:satOff val="-7246"/>
              <a:lumOff val="2454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1">
          <a:noAutofit/>
        </a:bodyPr>
        <a:lstStyle/>
        <a:p>
          <a:pPr marL="0" lvl="0" indent="0" algn="ctr" defTabSz="666750">
            <a:lnSpc>
              <a:spcPct val="90000"/>
            </a:lnSpc>
            <a:spcBef>
              <a:spcPct val="0"/>
            </a:spcBef>
            <a:spcAft>
              <a:spcPct val="35000"/>
            </a:spcAft>
            <a:buNone/>
          </a:pPr>
          <a:r>
            <a:rPr lang="en-US" sz="1500" kern="1200" dirty="0" err="1"/>
            <a:t>Bcvcbvc</a:t>
          </a:r>
          <a:endParaRPr lang="en-US" sz="1500" kern="1200" dirty="0"/>
        </a:p>
      </dsp:txBody>
      <dsp:txXfrm>
        <a:off x="7169467" y="2224522"/>
        <a:ext cx="1654492" cy="494338"/>
      </dsp:txXfrm>
    </dsp:sp>
    <dsp:sp modelId="{02FC9E37-FEB3-45ED-B158-F2A3BB4E59E3}">
      <dsp:nvSpPr>
        <dsp:cNvPr id="0" name=""/>
        <dsp:cNvSpPr/>
      </dsp:nvSpPr>
      <dsp:spPr>
        <a:xfrm>
          <a:off x="6617969" y="0"/>
          <a:ext cx="2757487" cy="1730184"/>
        </a:xfrm>
        <a:prstGeom prst="rect">
          <a:avLst/>
        </a:prstGeom>
        <a:noFill/>
        <a:ln>
          <a:noFill/>
        </a:ln>
        <a:effectLst/>
      </dsp:spPr>
      <dsp:style>
        <a:lnRef idx="0">
          <a:scrgbClr r="0" g="0" b="0"/>
        </a:lnRef>
        <a:fillRef idx="0">
          <a:scrgbClr r="0" g="0" b="0"/>
        </a:fillRef>
        <a:effectRef idx="0">
          <a:scrgbClr r="0" g="0" b="0"/>
        </a:effectRef>
        <a:fontRef idx="minor"/>
      </dsp:style>
    </dsp:sp>
    <dsp:sp modelId="{AD44A897-AACD-4654-8CBE-5DED341F6D2D}">
      <dsp:nvSpPr>
        <dsp:cNvPr id="0" name=""/>
        <dsp:cNvSpPr/>
      </dsp:nvSpPr>
      <dsp:spPr>
        <a:xfrm>
          <a:off x="7996713" y="1829052"/>
          <a:ext cx="0" cy="395470"/>
        </a:xfrm>
        <a:prstGeom prst="line">
          <a:avLst/>
        </a:prstGeom>
        <a:noFill/>
        <a:ln w="12700" cap="rnd" cmpd="sng" algn="ctr">
          <a:solidFill>
            <a:schemeClr val="accent1">
              <a:shade val="90000"/>
              <a:hueOff val="356969"/>
              <a:satOff val="-6882"/>
              <a:lumOff val="22499"/>
              <a:alphaOff val="0"/>
            </a:schemeClr>
          </a:solidFill>
          <a:prstDash val="dash"/>
        </a:ln>
        <a:effectLst/>
      </dsp:spPr>
      <dsp:style>
        <a:lnRef idx="1">
          <a:scrgbClr r="0" g="0" b="0"/>
        </a:lnRef>
        <a:fillRef idx="0">
          <a:scrgbClr r="0" g="0" b="0"/>
        </a:fillRef>
        <a:effectRef idx="0">
          <a:scrgbClr r="0" g="0" b="0"/>
        </a:effectRef>
        <a:fontRef idx="minor"/>
      </dsp:style>
    </dsp:sp>
    <dsp:sp modelId="{5785C254-0045-44F0-95E2-C901CD8DD4BA}">
      <dsp:nvSpPr>
        <dsp:cNvPr id="0" name=""/>
        <dsp:cNvSpPr/>
      </dsp:nvSpPr>
      <dsp:spPr>
        <a:xfrm>
          <a:off x="7947279" y="1730184"/>
          <a:ext cx="98867" cy="98867"/>
        </a:xfrm>
        <a:prstGeom prst="ellipse">
          <a:avLst/>
        </a:prstGeom>
        <a:solidFill>
          <a:schemeClr val="accent1">
            <a:shade val="80000"/>
            <a:hueOff val="356953"/>
            <a:satOff val="-7246"/>
            <a:lumOff val="24542"/>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554FF9-4409-4D3B-94EA-99384EBDF669}">
      <dsp:nvSpPr>
        <dsp:cNvPr id="0" name=""/>
        <dsp:cNvSpPr/>
      </dsp:nvSpPr>
      <dsp:spPr>
        <a:xfrm rot="5400000">
          <a:off x="9404037" y="1644445"/>
          <a:ext cx="494338" cy="1654492"/>
        </a:xfrm>
        <a:prstGeom prst="round2SameRect">
          <a:avLst/>
        </a:prstGeom>
        <a:solidFill>
          <a:schemeClr val="accent1">
            <a:shade val="80000"/>
            <a:hueOff val="446191"/>
            <a:satOff val="-9058"/>
            <a:lumOff val="30677"/>
            <a:alphaOff val="0"/>
          </a:schemeClr>
        </a:solidFill>
        <a:ln w="22225" cap="rnd" cmpd="sng" algn="ctr">
          <a:solidFill>
            <a:schemeClr val="accent1">
              <a:shade val="80000"/>
              <a:hueOff val="446191"/>
              <a:satOff val="-9058"/>
              <a:lumOff val="3067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1">
          <a:noAutofit/>
        </a:bodyPr>
        <a:lstStyle/>
        <a:p>
          <a:pPr marL="0" lvl="0" indent="0" algn="ctr" defTabSz="666750">
            <a:lnSpc>
              <a:spcPct val="90000"/>
            </a:lnSpc>
            <a:spcBef>
              <a:spcPct val="0"/>
            </a:spcBef>
            <a:spcAft>
              <a:spcPct val="35000"/>
            </a:spcAft>
            <a:buNone/>
          </a:pPr>
          <a:r>
            <a:rPr lang="en-US" sz="1500" kern="1200" dirty="0" err="1"/>
            <a:t>cbvbcb</a:t>
          </a:r>
          <a:endParaRPr lang="en-US" sz="1500" kern="1200" dirty="0"/>
        </a:p>
      </dsp:txBody>
      <dsp:txXfrm rot="-5400000">
        <a:off x="8823960" y="2248654"/>
        <a:ext cx="1630360" cy="446074"/>
      </dsp:txXfrm>
    </dsp:sp>
    <dsp:sp modelId="{8FCF427C-24D8-4BF0-A24C-3B77E0FAEE13}">
      <dsp:nvSpPr>
        <dsp:cNvPr id="0" name=""/>
        <dsp:cNvSpPr/>
      </dsp:nvSpPr>
      <dsp:spPr>
        <a:xfrm>
          <a:off x="8272462" y="3213199"/>
          <a:ext cx="2757487" cy="1730184"/>
        </a:xfrm>
        <a:prstGeom prst="rect">
          <a:avLst/>
        </a:prstGeom>
        <a:noFill/>
        <a:ln>
          <a:noFill/>
        </a:ln>
        <a:effectLst/>
      </dsp:spPr>
      <dsp:style>
        <a:lnRef idx="0">
          <a:scrgbClr r="0" g="0" b="0"/>
        </a:lnRef>
        <a:fillRef idx="0">
          <a:scrgbClr r="0" g="0" b="0"/>
        </a:fillRef>
        <a:effectRef idx="0">
          <a:scrgbClr r="0" g="0" b="0"/>
        </a:effectRef>
        <a:fontRef idx="minor"/>
      </dsp:style>
    </dsp:sp>
    <dsp:sp modelId="{50C84B8C-A21A-4719-A78E-4F899E06632C}">
      <dsp:nvSpPr>
        <dsp:cNvPr id="0" name=""/>
        <dsp:cNvSpPr/>
      </dsp:nvSpPr>
      <dsp:spPr>
        <a:xfrm>
          <a:off x="9651206" y="2718861"/>
          <a:ext cx="0" cy="395470"/>
        </a:xfrm>
        <a:prstGeom prst="line">
          <a:avLst/>
        </a:prstGeom>
        <a:noFill/>
        <a:ln w="12700" cap="rnd" cmpd="sng" algn="ctr">
          <a:solidFill>
            <a:schemeClr val="accent1">
              <a:shade val="90000"/>
              <a:hueOff val="446212"/>
              <a:satOff val="-8602"/>
              <a:lumOff val="28124"/>
              <a:alphaOff val="0"/>
            </a:schemeClr>
          </a:solidFill>
          <a:prstDash val="dash"/>
        </a:ln>
        <a:effectLst/>
      </dsp:spPr>
      <dsp:style>
        <a:lnRef idx="1">
          <a:scrgbClr r="0" g="0" b="0"/>
        </a:lnRef>
        <a:fillRef idx="0">
          <a:scrgbClr r="0" g="0" b="0"/>
        </a:fillRef>
        <a:effectRef idx="0">
          <a:scrgbClr r="0" g="0" b="0"/>
        </a:effectRef>
        <a:fontRef idx="minor"/>
      </dsp:style>
    </dsp:sp>
    <dsp:sp modelId="{D29A123F-A411-456E-81AA-DCA5D3F787E7}">
      <dsp:nvSpPr>
        <dsp:cNvPr id="0" name=""/>
        <dsp:cNvSpPr/>
      </dsp:nvSpPr>
      <dsp:spPr>
        <a:xfrm>
          <a:off x="9601772" y="3114331"/>
          <a:ext cx="98867" cy="98867"/>
        </a:xfrm>
        <a:prstGeom prst="ellipse">
          <a:avLst/>
        </a:prstGeom>
        <a:solidFill>
          <a:schemeClr val="accent1">
            <a:shade val="80000"/>
            <a:hueOff val="446191"/>
            <a:satOff val="-9058"/>
            <a:lumOff val="30677"/>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wmf"/><Relationship Id="rId1" Type="http://schemas.openxmlformats.org/officeDocument/2006/relationships/image" Target="../media/image3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33F861-AFBE-4F62-8C02-F695CA32B5EA}" type="datetimeFigureOut">
              <a:rPr lang="en-US" smtClean="0"/>
              <a:t>2/27/2020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17BE7F-BC35-4461-B4E2-8102115FC3EE}" type="slidenum">
              <a:rPr lang="en-US" smtClean="0"/>
              <a:t>‹#›</a:t>
            </a:fld>
            <a:endParaRPr lang="en-US"/>
          </a:p>
        </p:txBody>
      </p:sp>
    </p:spTree>
    <p:extLst>
      <p:ext uri="{BB962C8B-B14F-4D97-AF65-F5344CB8AC3E}">
        <p14:creationId xmlns:p14="http://schemas.microsoft.com/office/powerpoint/2010/main" val="1020271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SHAS3D"/><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a:t>
            </a:fld>
            <a:endParaRPr lang="en-US"/>
          </a:p>
        </p:txBody>
      </p:sp>
    </p:spTree>
    <p:extLst>
      <p:ext uri="{BB962C8B-B14F-4D97-AF65-F5344CB8AC3E}">
        <p14:creationId xmlns:p14="http://schemas.microsoft.com/office/powerpoint/2010/main" val="3676093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FSS Algorithm developed by Averbuch et al. [3] computes a discrete 2D Radon Transform. The algorithm is based on the relation between the Radon (X-Ray) transform and the Fourier space, defined by the Projection-Slice Theorem, also known as the Central-Slice Theorem. </a:t>
            </a: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11</a:t>
            </a:fld>
            <a:endParaRPr lang="en-US"/>
          </a:p>
        </p:txBody>
      </p:sp>
    </p:spTree>
    <p:extLst>
      <p:ext uri="{BB962C8B-B14F-4D97-AF65-F5344CB8AC3E}">
        <p14:creationId xmlns:p14="http://schemas.microsoft.com/office/powerpoint/2010/main" val="3417600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The projection slice theorem can be used for indirect computation of the radon transform by applying first a polar or polar like Fourier transform following a series of 1D FFT. The main drawback of this approach is that there is no fast and exact polar FFT, and therefore, one needs to compromise either on the computational complexity or the accuracy when computing polar Fourier transform. In order to overcome that, the FSS algorithm uses a fast and exact polar like  Fourier Transform called the Pseudo-Polar FFT. The computational complexity of the pseudo polar FFT, (as well as for the entire FSS algorithm), is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𝑂</m:t>
                    </m:r>
                    <m:r>
                      <a:rPr lang="en-US" sz="1200" kern="1200">
                        <a:solidFill>
                          <a:schemeClr val="tx1"/>
                        </a:solidFill>
                        <a:effectLst/>
                        <a:latin typeface="Cambria Math" panose="02040503050406030204" pitchFamily="18" charset="0"/>
                        <a:ea typeface="+mn-ea"/>
                        <a:cs typeface="+mn-cs"/>
                      </a:rPr>
                      <m:t>(</m:t>
                    </m:r>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𝑛</m:t>
                        </m:r>
                      </m:e>
                      <m:sup>
                        <m:r>
                          <a:rPr lang="en-US" sz="1200" kern="1200">
                            <a:solidFill>
                              <a:schemeClr val="tx1"/>
                            </a:solidFill>
                            <a:effectLst/>
                            <a:latin typeface="Cambria Math" panose="02040503050406030204" pitchFamily="18" charset="0"/>
                            <a:ea typeface="+mn-ea"/>
                            <a:cs typeface="+mn-cs"/>
                          </a:rPr>
                          <m:t>2</m:t>
                        </m:r>
                      </m:sup>
                    </m:sSup>
                    <m:r>
                      <a:rPr lang="en-US" sz="1200" i="1" kern="1200">
                        <a:solidFill>
                          <a:schemeClr val="tx1"/>
                        </a:solidFill>
                        <a:effectLst/>
                        <a:latin typeface="Cambria Math" panose="02040503050406030204" pitchFamily="18" charset="0"/>
                        <a:ea typeface="+mn-ea"/>
                        <a:cs typeface="+mn-cs"/>
                      </a:rPr>
                      <m:t>𝑙𝑜𝑔</m:t>
                    </m:r>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𝑛</m:t>
                    </m:r>
                    <m:r>
                      <a:rPr lang="en-US" sz="1200"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The pseudo polar FFT computes the discrete set of Fourier coefficient over the pseudo polar </a:t>
                </a:r>
                <a:r>
                  <a:rPr lang="en-US" sz="1200" kern="1200" dirty="0" err="1">
                    <a:solidFill>
                      <a:schemeClr val="tx1"/>
                    </a:solidFill>
                    <a:effectLst/>
                    <a:latin typeface="+mn-lt"/>
                    <a:ea typeface="+mn-ea"/>
                    <a:cs typeface="+mn-cs"/>
                  </a:rPr>
                  <a:t>gride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pseudo polar grid differs from the polar grid by having concentric squares instead of concentric circles. Another difference is that the pseudo polar grid uses equally spaced slopes instead of equally spaced angles. The FSS transform is performed by applying a series of inverse 1D FFT's along the radial lines of the Pseudo-Polar grid. The resulting discrete set of radon coefficients is identical to the slope-intercept system with respect to the grid in the Radon space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FSS algorithm can be generalized to 3D in several ways. For comparison and analysis, we used a computational approach that utilizes the operation of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 Obviously, it is much easier to compute projection, which is a perfect parallel to one of the axis because than it is no more than a summation of rows or columns. So an effective approach for computing projections is first rotating the image in a way the desired projection becomes parallel to one of the axis. The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is similar to 3D rotation and computationally efficient</a:t>
                </a:r>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The projection slice theorem can be used for indirect computation of the radon transform by applying first a polar or polar like Fourier transform following a series of 1D FFT. The main drawback of this approach is that there is no fast and exact polar FFT, and therefore, one needs to compromise either on the computational complexity or the accuracy when computing polar Fourier transform. In order to overcome that, the FSS algorithm uses a fast and exact polar like  Fourier Transform called the Pseudo-Polar FFT. The computational complexity of the pseudo polar FFT, (as well as for the entire FSS algorithm), is </a:t>
                </a:r>
                <a:r>
                  <a:rPr lang="en-US" sz="1200" i="0" kern="1200">
                    <a:solidFill>
                      <a:schemeClr val="tx1"/>
                    </a:solidFill>
                    <a:effectLst/>
                    <a:latin typeface="+mn-lt"/>
                    <a:ea typeface="+mn-ea"/>
                    <a:cs typeface="+mn-cs"/>
                  </a:rPr>
                  <a:t>𝑂(𝑛^2 𝑙𝑜𝑔(𝑛))</a:t>
                </a:r>
                <a:r>
                  <a:rPr lang="en-US" sz="1200" kern="1200" dirty="0">
                    <a:solidFill>
                      <a:schemeClr val="tx1"/>
                    </a:solidFill>
                    <a:effectLst/>
                    <a:latin typeface="+mn-lt"/>
                    <a:ea typeface="+mn-ea"/>
                    <a:cs typeface="+mn-cs"/>
                  </a:rPr>
                  <a:t>. The pseudo polar FFT computes the discrete set of Fourier coefficient over the pseudo polar </a:t>
                </a:r>
                <a:r>
                  <a:rPr lang="en-US" sz="1200" kern="1200" dirty="0" err="1">
                    <a:solidFill>
                      <a:schemeClr val="tx1"/>
                    </a:solidFill>
                    <a:effectLst/>
                    <a:latin typeface="+mn-lt"/>
                    <a:ea typeface="+mn-ea"/>
                    <a:cs typeface="+mn-cs"/>
                  </a:rPr>
                  <a:t>gride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pseudo polar grid differs from the polar grid by having concentric squares instead of concentric circles. Another difference is that the pseudo polar grid uses equally spaced slopes instead of equally spaced angles. The FSS transform is performed by applying a series of inverse 1D FFT's along the radial lines of the Pseudo-Polar grid. The resulting discrete set of radon coefficients is identical to the slope-intercept system with respect to the grid in the Radon space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FSS algorithm can be generalized to 3D in several ways. For comparison and analysis, we used a computational approach that utilizes the operation of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 Obviously, it is much easier to compute projection, which is a perfect parallel to one of the axis because than it is no more than a summation of rows or columns. So an effective approach for computing projections is first rotating the image in a way the desired projection becomes parallel to one of the axis. The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is similar to 3D rotation and computationally efficient</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12</a:t>
            </a:fld>
            <a:endParaRPr lang="en-US"/>
          </a:p>
        </p:txBody>
      </p:sp>
    </p:spTree>
    <p:extLst>
      <p:ext uri="{BB962C8B-B14F-4D97-AF65-F5344CB8AC3E}">
        <p14:creationId xmlns:p14="http://schemas.microsoft.com/office/powerpoint/2010/main" val="2784958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I’ll start by demonstrating the main ideas in 2D …</a:t>
            </a:r>
          </a:p>
          <a:p>
            <a:pPr algn="l" rtl="0"/>
            <a:r>
              <a:rPr lang="en-US" dirty="0"/>
              <a:t>The distribution of weights for line integral is similar for parallel  line segments up to appropriate shifts</a:t>
            </a:r>
            <a:endParaRPr lang="el-GR" dirty="0"/>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13</a:t>
            </a:fld>
            <a:endParaRPr lang="en-US"/>
          </a:p>
        </p:txBody>
      </p:sp>
    </p:spTree>
    <p:extLst>
      <p:ext uri="{BB962C8B-B14F-4D97-AF65-F5344CB8AC3E}">
        <p14:creationId xmlns:p14="http://schemas.microsoft.com/office/powerpoint/2010/main" val="1037527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14</a:t>
            </a:fld>
            <a:endParaRPr lang="en-US"/>
          </a:p>
        </p:txBody>
      </p:sp>
    </p:spTree>
    <p:extLst>
      <p:ext uri="{BB962C8B-B14F-4D97-AF65-F5344CB8AC3E}">
        <p14:creationId xmlns:p14="http://schemas.microsoft.com/office/powerpoint/2010/main" val="2251571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15</a:t>
            </a:fld>
            <a:endParaRPr lang="en-US"/>
          </a:p>
        </p:txBody>
      </p:sp>
    </p:spTree>
    <p:extLst>
      <p:ext uri="{BB962C8B-B14F-4D97-AF65-F5344CB8AC3E}">
        <p14:creationId xmlns:p14="http://schemas.microsoft.com/office/powerpoint/2010/main" val="3355818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DAAA43FE-2E54-47DF-8AE5-D8620CC970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CCF6BAB-D46F-4ECB-AB24-10C0F94A92D6}" type="slidenum">
              <a:rPr lang="ar-SA" altLang="en-US"/>
              <a:pPr algn="l">
                <a:spcBef>
                  <a:spcPct val="0"/>
                </a:spcBef>
              </a:pPr>
              <a:t>16</a:t>
            </a:fld>
            <a:endParaRPr lang="en-US" altLang="en-US"/>
          </a:p>
        </p:txBody>
      </p:sp>
      <p:sp>
        <p:nvSpPr>
          <p:cNvPr id="50179" name="Rectangle 2">
            <a:extLst>
              <a:ext uri="{FF2B5EF4-FFF2-40B4-BE49-F238E27FC236}">
                <a16:creationId xmlns:a16="http://schemas.microsoft.com/office/drawing/2014/main" id="{8481C0DC-D6AC-4503-8437-739CFFCD0E9B}"/>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8F863252-A402-48E5-8DE8-E7A7FDFCBD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altLang="en-US" dirty="0"/>
              <a:t>The same idea in 3D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merging three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sequences defined by parameterizing the line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using a parameter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0</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𝑡</m:t>
                    </m:r>
                    <m:r>
                      <a:rPr lang="en-US" sz="1200" i="1" kern="1200">
                        <a:solidFill>
                          <a:schemeClr val="tx1"/>
                        </a:solidFill>
                        <a:effectLst/>
                        <a:latin typeface="Cambria Math" panose="02040503050406030204" pitchFamily="18" charset="0"/>
                        <a:ea typeface="+mn-ea"/>
                        <a:cs typeface="+mn-cs"/>
                      </a:rPr>
                      <m:t> ≤ </m:t>
                    </m:r>
                    <m:r>
                      <a:rPr lang="en-US" sz="1200" i="1" kern="1200">
                        <a:solidFill>
                          <a:schemeClr val="tx1"/>
                        </a:solidFill>
                        <a:effectLst/>
                        <a:latin typeface="Cambria Math" panose="02040503050406030204" pitchFamily="18" charset="0"/>
                        <a:ea typeface="+mn-ea"/>
                        <a:cs typeface="+mn-cs"/>
                      </a:rPr>
                      <m:t>1</m:t>
                    </m:r>
                  </m:oMath>
                </a14:m>
                <a:r>
                  <a:rPr lang="en-US" sz="1200" kern="1200" dirty="0">
                    <a:solidFill>
                      <a:schemeClr val="tx1"/>
                    </a:solidFill>
                    <a:effectLst/>
                    <a:latin typeface="+mn-lt"/>
                    <a:ea typeface="+mn-ea"/>
                    <a:cs typeface="+mn-cs"/>
                  </a:rPr>
                  <a:t> such that </a:t>
                </a:r>
                <a:r>
                  <a:rPr lang="en-US" sz="1200" i="1" kern="1200" dirty="0">
                    <a:solidFill>
                      <a:schemeClr val="tx1"/>
                    </a:solidFill>
                    <a:effectLst/>
                    <a:latin typeface="+mn-lt"/>
                    <a:ea typeface="+mn-ea"/>
                    <a:cs typeface="+mn-cs"/>
                  </a:rPr>
                  <a:t>L(t) = {x(t),y(t),z(t)}</a:t>
                </a:r>
                <a:r>
                  <a:rPr lang="en-US" sz="1200" kern="1200" dirty="0">
                    <a:solidFill>
                      <a:schemeClr val="tx1"/>
                    </a:solidFill>
                    <a:effectLst/>
                    <a:latin typeface="+mn-lt"/>
                    <a:ea typeface="+mn-ea"/>
                    <a:cs typeface="+mn-cs"/>
                  </a:rPr>
                  <a:t>  with </a:t>
                </a:r>
                <a:r>
                  <a:rPr lang="en-US" sz="1200" i="1" kern="1200" dirty="0">
                    <a:solidFill>
                      <a:schemeClr val="tx1"/>
                    </a:solidFill>
                    <a:effectLst/>
                    <a:latin typeface="+mn-lt"/>
                    <a:ea typeface="+mn-ea"/>
                    <a:cs typeface="+mn-cs"/>
                  </a:rPr>
                  <a:t>L(0)=</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0</m:t>
                        </m:r>
                      </m:sub>
                    </m:sSub>
                  </m:oMath>
                </a14:m>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L(1)=</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the cube voxels corners, which are the end points of the line segment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Defining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𝑥</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𝑦</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𝑦</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𝑦</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𝑧</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𝑧</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𝑧</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the line segment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intersect a </a:t>
                </a:r>
                <a:r>
                  <a:rPr lang="en-US" sz="1200" i="1" kern="1200" dirty="0">
                    <a:solidFill>
                      <a:schemeClr val="tx1"/>
                    </a:solidFill>
                    <a:effectLst/>
                    <a:latin typeface="+mn-lt"/>
                    <a:ea typeface="+mn-ea"/>
                    <a:cs typeface="+mn-cs"/>
                  </a:rPr>
                  <a:t>YZ-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a multiple of </a:t>
                </a:r>
                <a14:m>
                  <m:oMath xmlns:m="http://schemas.openxmlformats.org/officeDocument/2006/math">
                    <m:f>
                      <m:fPr>
                        <m:type m:val="lin"/>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1</m:t>
                        </m:r>
                      </m:num>
                      <m:den>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𝑥</m:t>
                                </m:r>
                              </m:sub>
                            </m:sSub>
                          </m:e>
                        </m:d>
                      </m:den>
                    </m:f>
                  </m:oMath>
                </a14:m>
                <a:r>
                  <a:rPr lang="en-US" sz="1200" i="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an </a:t>
                </a:r>
                <a:r>
                  <a:rPr lang="en-US" sz="1200" i="1" kern="1200" dirty="0">
                    <a:solidFill>
                      <a:schemeClr val="tx1"/>
                    </a:solidFill>
                    <a:effectLst/>
                    <a:latin typeface="+mn-lt"/>
                    <a:ea typeface="+mn-ea"/>
                    <a:cs typeface="+mn-cs"/>
                  </a:rPr>
                  <a:t>XZ-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14:m>
                  <m:oMath xmlns:m="http://schemas.openxmlformats.org/officeDocument/2006/math">
                    <m:f>
                      <m:fPr>
                        <m:type m:val="lin"/>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1</m:t>
                        </m:r>
                      </m:num>
                      <m:den>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𝑦</m:t>
                                </m:r>
                              </m:sub>
                            </m:sSub>
                          </m:e>
                        </m:d>
                      </m:den>
                    </m:f>
                  </m:oMath>
                </a14:m>
                <a:r>
                  <a:rPr lang="en-US" sz="1200" kern="1200" dirty="0">
                    <a:solidFill>
                      <a:schemeClr val="tx1"/>
                    </a:solidFill>
                    <a:effectLst/>
                    <a:latin typeface="+mn-lt"/>
                    <a:ea typeface="+mn-ea"/>
                    <a:cs typeface="+mn-cs"/>
                  </a:rPr>
                  <a:t>, and a </a:t>
                </a:r>
                <a:r>
                  <a:rPr lang="en-US" sz="1200" i="1" kern="1200" dirty="0">
                    <a:solidFill>
                      <a:schemeClr val="tx1"/>
                    </a:solidFill>
                    <a:effectLst/>
                    <a:latin typeface="+mn-lt"/>
                    <a:ea typeface="+mn-ea"/>
                    <a:cs typeface="+mn-cs"/>
                  </a:rPr>
                  <a:t>XY</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14:m>
                  <m:oMath xmlns:m="http://schemas.openxmlformats.org/officeDocument/2006/math">
                    <m:f>
                      <m:fPr>
                        <m:type m:val="lin"/>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1</m:t>
                        </m:r>
                      </m:num>
                      <m:den>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𝑧</m:t>
                                </m:r>
                              </m:sub>
                            </m:sSub>
                          </m:e>
                        </m:d>
                      </m:den>
                    </m:f>
                  </m:oMath>
                </a14:m>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merging three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sequences defined by parameterizing the line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using a parameter </a:t>
                </a:r>
                <a:r>
                  <a:rPr lang="en-US" sz="1200" i="0" kern="1200">
                    <a:solidFill>
                      <a:schemeClr val="tx1"/>
                    </a:solidFill>
                    <a:effectLst/>
                    <a:latin typeface="+mn-lt"/>
                    <a:ea typeface="+mn-ea"/>
                    <a:cs typeface="+mn-cs"/>
                  </a:rPr>
                  <a:t>0≤  𝑡 ≤ 1</a:t>
                </a:r>
                <a:r>
                  <a:rPr lang="en-US" sz="1200" kern="1200" dirty="0">
                    <a:solidFill>
                      <a:schemeClr val="tx1"/>
                    </a:solidFill>
                    <a:effectLst/>
                    <a:latin typeface="+mn-lt"/>
                    <a:ea typeface="+mn-ea"/>
                    <a:cs typeface="+mn-cs"/>
                  </a:rPr>
                  <a:t> such that </a:t>
                </a:r>
                <a:r>
                  <a:rPr lang="en-US" sz="1200" i="1" kern="1200" dirty="0">
                    <a:solidFill>
                      <a:schemeClr val="tx1"/>
                    </a:solidFill>
                    <a:effectLst/>
                    <a:latin typeface="+mn-lt"/>
                    <a:ea typeface="+mn-ea"/>
                    <a:cs typeface="+mn-cs"/>
                  </a:rPr>
                  <a:t>L(t) = {x(t),y(t),z(t)}</a:t>
                </a:r>
                <a:r>
                  <a:rPr lang="en-US" sz="1200" kern="1200" dirty="0">
                    <a:solidFill>
                      <a:schemeClr val="tx1"/>
                    </a:solidFill>
                    <a:effectLst/>
                    <a:latin typeface="+mn-lt"/>
                    <a:ea typeface="+mn-ea"/>
                    <a:cs typeface="+mn-cs"/>
                  </a:rPr>
                  <a:t>  with </a:t>
                </a:r>
                <a:r>
                  <a:rPr lang="en-US" sz="1200" i="1" kern="1200" dirty="0">
                    <a:solidFill>
                      <a:schemeClr val="tx1"/>
                    </a:solidFill>
                    <a:effectLst/>
                    <a:latin typeface="+mn-lt"/>
                    <a:ea typeface="+mn-ea"/>
                    <a:cs typeface="+mn-cs"/>
                  </a:rPr>
                  <a:t>L(0)=</a:t>
                </a:r>
                <a:r>
                  <a:rPr lang="en-US" sz="1200" i="0" kern="1200">
                    <a:solidFill>
                      <a:schemeClr val="tx1"/>
                    </a:solidFill>
                    <a:effectLst/>
                    <a:latin typeface="+mn-lt"/>
                    <a:ea typeface="+mn-ea"/>
                    <a:cs typeface="+mn-cs"/>
                  </a:rPr>
                  <a:t> 𝑣_0</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L(1)=</a:t>
                </a:r>
                <a:r>
                  <a:rPr lang="en-US" sz="1200" i="0" kern="1200">
                    <a:solidFill>
                      <a:schemeClr val="tx1"/>
                    </a:solidFill>
                    <a:effectLst/>
                    <a:latin typeface="+mn-lt"/>
                    <a:ea typeface="+mn-ea"/>
                    <a:cs typeface="+mn-cs"/>
                  </a:rPr>
                  <a:t> 𝑣_1  </a:t>
                </a:r>
                <a:r>
                  <a:rPr lang="en-US" sz="1200" kern="1200" dirty="0">
                    <a:solidFill>
                      <a:schemeClr val="tx1"/>
                    </a:solidFill>
                    <a:effectLst/>
                    <a:latin typeface="+mn-lt"/>
                    <a:ea typeface="+mn-ea"/>
                    <a:cs typeface="+mn-cs"/>
                  </a:rPr>
                  <a:t>(</a:t>
                </a:r>
                <a:r>
                  <a:rPr lang="en-US" sz="1200" i="0" kern="1200">
                    <a:solidFill>
                      <a:schemeClr val="tx1"/>
                    </a:solidFill>
                    <a:effectLst/>
                    <a:latin typeface="+mn-lt"/>
                    <a:ea typeface="+mn-ea"/>
                    <a:cs typeface="+mn-cs"/>
                  </a:rPr>
                  <a:t>𝑣_0,𝑣_1  </a:t>
                </a:r>
                <a:r>
                  <a:rPr lang="en-US" sz="1200" kern="1200" dirty="0">
                    <a:solidFill>
                      <a:schemeClr val="tx1"/>
                    </a:solidFill>
                    <a:effectLst/>
                    <a:latin typeface="+mn-lt"/>
                    <a:ea typeface="+mn-ea"/>
                    <a:cs typeface="+mn-cs"/>
                  </a:rPr>
                  <a:t>the cube voxels corners, which are the end points of the line segment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Defining </a:t>
                </a:r>
                <a:r>
                  <a:rPr lang="en-US" sz="1200" i="0" kern="1200">
                    <a:solidFill>
                      <a:schemeClr val="tx1"/>
                    </a:solidFill>
                    <a:effectLst/>
                    <a:latin typeface="+mn-lt"/>
                    <a:ea typeface="+mn-ea"/>
                    <a:cs typeface="+mn-cs"/>
                  </a:rPr>
                  <a:t>∆_𝑥=𝑥_1−𝑥_0  ,∆_𝑦=𝑦_1−𝑦_0  ,∆_𝑧=𝑧_1−𝑧_0   </a:t>
                </a:r>
                <a:r>
                  <a:rPr lang="en-US" sz="1200" kern="1200" dirty="0">
                    <a:solidFill>
                      <a:schemeClr val="tx1"/>
                    </a:solidFill>
                    <a:effectLst/>
                    <a:latin typeface="+mn-lt"/>
                    <a:ea typeface="+mn-ea"/>
                    <a:cs typeface="+mn-cs"/>
                  </a:rPr>
                  <a:t>the line segment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intersect a </a:t>
                </a:r>
                <a:r>
                  <a:rPr lang="en-US" sz="1200" i="1" kern="1200" dirty="0">
                    <a:solidFill>
                      <a:schemeClr val="tx1"/>
                    </a:solidFill>
                    <a:effectLst/>
                    <a:latin typeface="+mn-lt"/>
                    <a:ea typeface="+mn-ea"/>
                    <a:cs typeface="+mn-cs"/>
                  </a:rPr>
                  <a:t>YZ-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a multiple of </a:t>
                </a:r>
                <a:r>
                  <a:rPr lang="en-US" sz="1200" i="0" kern="1200">
                    <a:solidFill>
                      <a:schemeClr val="tx1"/>
                    </a:solidFill>
                    <a:effectLst/>
                    <a:latin typeface="+mn-lt"/>
                    <a:ea typeface="+mn-ea"/>
                    <a:cs typeface="+mn-cs"/>
                  </a:rPr>
                  <a:t>1∕|∆_𝑥 | </a:t>
                </a:r>
                <a:r>
                  <a:rPr lang="en-US" sz="1200" i="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an </a:t>
                </a:r>
                <a:r>
                  <a:rPr lang="en-US" sz="1200" i="1" kern="1200" dirty="0">
                    <a:solidFill>
                      <a:schemeClr val="tx1"/>
                    </a:solidFill>
                    <a:effectLst/>
                    <a:latin typeface="+mn-lt"/>
                    <a:ea typeface="+mn-ea"/>
                    <a:cs typeface="+mn-cs"/>
                  </a:rPr>
                  <a:t>XZ-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r>
                  <a:rPr lang="en-US" sz="1200" i="0" kern="1200">
                    <a:solidFill>
                      <a:schemeClr val="tx1"/>
                    </a:solidFill>
                    <a:effectLst/>
                    <a:latin typeface="+mn-lt"/>
                    <a:ea typeface="+mn-ea"/>
                    <a:cs typeface="+mn-cs"/>
                  </a:rPr>
                  <a:t>1∕|∆_𝑦 | </a:t>
                </a:r>
                <a:r>
                  <a:rPr lang="en-US" sz="1200" kern="1200" dirty="0">
                    <a:solidFill>
                      <a:schemeClr val="tx1"/>
                    </a:solidFill>
                    <a:effectLst/>
                    <a:latin typeface="+mn-lt"/>
                    <a:ea typeface="+mn-ea"/>
                    <a:cs typeface="+mn-cs"/>
                  </a:rPr>
                  <a:t>, and a </a:t>
                </a:r>
                <a:r>
                  <a:rPr lang="en-US" sz="1200" i="1" kern="1200" dirty="0">
                    <a:solidFill>
                      <a:schemeClr val="tx1"/>
                    </a:solidFill>
                    <a:effectLst/>
                    <a:latin typeface="+mn-lt"/>
                    <a:ea typeface="+mn-ea"/>
                    <a:cs typeface="+mn-cs"/>
                  </a:rPr>
                  <a:t>XY</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r>
                  <a:rPr lang="en-US" sz="1200" i="0" kern="1200">
                    <a:solidFill>
                      <a:schemeClr val="tx1"/>
                    </a:solidFill>
                    <a:effectLst/>
                    <a:latin typeface="+mn-lt"/>
                    <a:ea typeface="+mn-ea"/>
                    <a:cs typeface="+mn-cs"/>
                  </a:rPr>
                  <a:t>1∕|∆_𝑧 | </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17</a:t>
            </a:fld>
            <a:endParaRPr lang="en-US"/>
          </a:p>
        </p:txBody>
      </p:sp>
    </p:spTree>
    <p:extLst>
      <p:ext uri="{BB962C8B-B14F-4D97-AF65-F5344CB8AC3E}">
        <p14:creationId xmlns:p14="http://schemas.microsoft.com/office/powerpoint/2010/main" val="3742989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18</a:t>
            </a:fld>
            <a:endParaRPr lang="en-US"/>
          </a:p>
        </p:txBody>
      </p:sp>
    </p:spTree>
    <p:extLst>
      <p:ext uri="{BB962C8B-B14F-4D97-AF65-F5344CB8AC3E}">
        <p14:creationId xmlns:p14="http://schemas.microsoft.com/office/powerpoint/2010/main" val="461701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applying The FSS transformation on an image with a single line, the FSS coefficients are more scattered than for the SHAS ones as there are based on Dirichlet kernel . The difference gets smaller and smaller when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increases. The SHAS is more robust as it includes only simple arithmetic operations like summation and multiplication vs. the FSS, which uses Fourier based interpolation.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Theoretically, the time complexity of the transforms operation per coefficient is </a:t>
                </a:r>
                <a:r>
                  <a:rPr lang="en-US" sz="1200" i="1" kern="1200" dirty="0">
                    <a:solidFill>
                      <a:schemeClr val="tx1"/>
                    </a:solidFill>
                    <a:effectLst/>
                    <a:latin typeface="+mn-lt"/>
                    <a:ea typeface="+mn-ea"/>
                    <a:cs typeface="+mn-cs"/>
                  </a:rPr>
                  <a:t>O(n)</a:t>
                </a:r>
                <a:r>
                  <a:rPr lang="en-US" sz="1200" kern="1200" dirty="0">
                    <a:solidFill>
                      <a:schemeClr val="tx1"/>
                    </a:solidFill>
                    <a:effectLst/>
                    <a:latin typeface="+mn-lt"/>
                    <a:ea typeface="+mn-ea"/>
                    <a:cs typeface="+mn-cs"/>
                  </a:rPr>
                  <a:t> for the SHAS algorithm and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𝑂</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𝑙𝑜𝑔</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𝑛</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for the FSS algorithm for a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𝑛</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𝑛</m:t>
                    </m:r>
                  </m:oMath>
                </a14:m>
                <a:r>
                  <a:rPr lang="en-US" sz="1200" kern="1200" dirty="0">
                    <a:solidFill>
                      <a:schemeClr val="tx1"/>
                    </a:solidFill>
                    <a:effectLst/>
                    <a:latin typeface="+mn-lt"/>
                    <a:ea typeface="+mn-ea"/>
                    <a:cs typeface="+mn-cs"/>
                  </a:rPr>
                  <a:t> image. However, although the FSS is asymptotically faster, its constant multiplier can be quite significant as it involves the application of the fractional Fourier Transform, which is more expensive than a standard FFT and uses complex arithmetic's. On the other hand, the constant multiplier of the SHAS algorithm is about two and involves summation and multiplication of real numbers. This explains the comparison results seen in the next figures where the SHAS is faster for small-medium image sizes.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SHAS algorithm allows some flexibility regarding the choice of line set; Unlike the FSS, there are no constraints on the slopes, and any slope density and angular spacing are allowed. The only constraint is on the set of lines, which is limited to subsets of parallel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lines with vertical or horizontal shifts in the 'basically' vertical or horizontal sets. On the other hand, the FSS algorithm is restricted to the pseudo-polar grid, which forces the system of lines to be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with respect to the sloped.</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applying The FSS transformation on an image with a single line, the FSS coefficients are more scattered than for the SHAS ones as there are based on Dirichlet kernel . The difference gets smaller and smaller when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increases. The SHAS is more robust as it includes only simple arithmetic operations like summation and multiplication vs. the FSS, which uses Fourier based interpolation.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Theoretically, the time complexity of the transforms operation per coefficient is </a:t>
                </a:r>
                <a:r>
                  <a:rPr lang="en-US" sz="1200" i="1" kern="1200" dirty="0">
                    <a:solidFill>
                      <a:schemeClr val="tx1"/>
                    </a:solidFill>
                    <a:effectLst/>
                    <a:latin typeface="+mn-lt"/>
                    <a:ea typeface="+mn-ea"/>
                    <a:cs typeface="+mn-cs"/>
                  </a:rPr>
                  <a:t>O(n)</a:t>
                </a:r>
                <a:r>
                  <a:rPr lang="en-US" sz="1200" kern="1200" dirty="0">
                    <a:solidFill>
                      <a:schemeClr val="tx1"/>
                    </a:solidFill>
                    <a:effectLst/>
                    <a:latin typeface="+mn-lt"/>
                    <a:ea typeface="+mn-ea"/>
                    <a:cs typeface="+mn-cs"/>
                  </a:rPr>
                  <a:t> for the SHAS algorithm and </a:t>
                </a:r>
                <a:r>
                  <a:rPr lang="en-US" sz="1200" i="0" kern="1200">
                    <a:solidFill>
                      <a:schemeClr val="tx1"/>
                    </a:solidFill>
                    <a:effectLst/>
                    <a:latin typeface="+mn-lt"/>
                    <a:ea typeface="+mn-ea"/>
                    <a:cs typeface="+mn-cs"/>
                  </a:rPr>
                  <a:t>𝑂(𝑙𝑜𝑔 𝑛)</a:t>
                </a:r>
                <a:r>
                  <a:rPr lang="en-US" sz="1200" kern="1200" dirty="0">
                    <a:solidFill>
                      <a:schemeClr val="tx1"/>
                    </a:solidFill>
                    <a:effectLst/>
                    <a:latin typeface="+mn-lt"/>
                    <a:ea typeface="+mn-ea"/>
                    <a:cs typeface="+mn-cs"/>
                  </a:rPr>
                  <a:t> for the FSS algorithm for a </a:t>
                </a:r>
                <a:r>
                  <a:rPr lang="en-US" sz="1200" i="0" kern="1200">
                    <a:solidFill>
                      <a:schemeClr val="tx1"/>
                    </a:solidFill>
                    <a:effectLst/>
                    <a:latin typeface="+mn-lt"/>
                    <a:ea typeface="+mn-ea"/>
                    <a:cs typeface="+mn-cs"/>
                  </a:rPr>
                  <a:t>𝑛×𝑛</a:t>
                </a:r>
                <a:r>
                  <a:rPr lang="en-US" sz="1200" kern="1200" dirty="0">
                    <a:solidFill>
                      <a:schemeClr val="tx1"/>
                    </a:solidFill>
                    <a:effectLst/>
                    <a:latin typeface="+mn-lt"/>
                    <a:ea typeface="+mn-ea"/>
                    <a:cs typeface="+mn-cs"/>
                  </a:rPr>
                  <a:t> image. However, although the FSS is asymptotically faster, its constant multiplier can be quite significant as it involves the application of the fractional Fourier Transform, which is more expensive than a standard FFT and uses complex arithmetic's. On the other hand, the constant multiplier of the SHAS algorithm is about two and involves summation and multiplication of real numbers. This explains the comparison results seen in the next figures where the SHAS is faster for small-medium image sizes.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SHAS algorithm allows some flexibility regarding the choice of line set; Unlike the FSS, there are no constraints on the slopes, and any slope density and angular spacing are allowed. The only constraint is on the set of lines, which is limited to subsets of parallel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lines with vertical or horizontal shifts in the 'basically' vertical or horizontal sets. On the other hand, the FSS algorithm is restricted to the pseudo-polar grid, which forces the system of lines to be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with respect to the sloped.</a:t>
                </a: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19</a:t>
            </a:fld>
            <a:endParaRPr lang="en-US"/>
          </a:p>
        </p:txBody>
      </p:sp>
    </p:spTree>
    <p:extLst>
      <p:ext uri="{BB962C8B-B14F-4D97-AF65-F5344CB8AC3E}">
        <p14:creationId xmlns:p14="http://schemas.microsoft.com/office/powerpoint/2010/main" val="34211098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Generally, an approximation of each line segment at the coarse-scale can be made by a connected chain of lines segment in the next finer scale.</a:t>
                </a:r>
              </a:p>
              <a:p>
                <a:r>
                  <a:rPr lang="en-US" sz="1200" kern="1200" dirty="0">
                    <a:solidFill>
                      <a:schemeClr val="tx1"/>
                    </a:solidFill>
                    <a:effectLst/>
                    <a:latin typeface="+mn-lt"/>
                    <a:ea typeface="+mn-ea"/>
                    <a:cs typeface="+mn-cs"/>
                  </a:rPr>
                  <a:t>the coarse-scale can be computed by summing the appropriate X-Ray coefficients from the next finer scale. Despite its elegant low theoretical complexity and compatibility with the multiscale beamlet structure, the results are not exact (except the case where the coarse-scale line has the same slope as its finer scale parts), and to increase the level of accuracy, one must apply oversampling or accurate and expensive interpolation. The second drawback of this approach is that despite the theoretical </a:t>
                </a:r>
                <a14:m>
                  <m:oMath xmlns:m="http://schemas.openxmlformats.org/officeDocument/2006/math">
                    <m:r>
                      <a:rPr lang="en-US" sz="1200" i="1" kern="1200">
                        <a:solidFill>
                          <a:schemeClr val="tx1"/>
                        </a:solidFill>
                        <a:effectLst/>
                        <a:latin typeface="+mn-lt"/>
                        <a:ea typeface="+mn-ea"/>
                        <a:cs typeface="+mn-cs"/>
                      </a:rPr>
                      <m:t>𝑂</m:t>
                    </m:r>
                    <m:r>
                      <a:rPr lang="en-US" sz="1200" kern="1200">
                        <a:solidFill>
                          <a:schemeClr val="tx1"/>
                        </a:solidFill>
                        <a:effectLst/>
                        <a:latin typeface="+mn-lt"/>
                        <a:ea typeface="+mn-ea"/>
                        <a:cs typeface="+mn-cs"/>
                      </a:rPr>
                      <m:t>(</m:t>
                    </m:r>
                    <m:func>
                      <m:funcPr>
                        <m:ctrlPr>
                          <a:rPr lang="en-US" sz="1200" i="1" kern="1200">
                            <a:solidFill>
                              <a:schemeClr val="tx1"/>
                            </a:solidFill>
                            <a:effectLst/>
                            <a:latin typeface="+mn-lt"/>
                            <a:ea typeface="+mn-ea"/>
                            <a:cs typeface="+mn-cs"/>
                          </a:rPr>
                        </m:ctrlPr>
                      </m:funcPr>
                      <m:fName>
                        <m:r>
                          <m:rPr>
                            <m:sty m:val="p"/>
                          </m:rPr>
                          <a:rPr lang="en-US" sz="1200" kern="1200">
                            <a:solidFill>
                              <a:schemeClr val="tx1"/>
                            </a:solidFill>
                            <a:effectLst/>
                            <a:latin typeface="+mn-lt"/>
                            <a:ea typeface="+mn-ea"/>
                            <a:cs typeface="+mn-cs"/>
                          </a:rPr>
                          <m:t>log</m:t>
                        </m:r>
                      </m:fName>
                      <m:e>
                        <m:r>
                          <a:rPr lang="en-US" sz="1200" i="1" kern="1200">
                            <a:solidFill>
                              <a:schemeClr val="tx1"/>
                            </a:solidFill>
                            <a:effectLst/>
                            <a:latin typeface="+mn-lt"/>
                            <a:ea typeface="+mn-ea"/>
                            <a:cs typeface="+mn-cs"/>
                          </a:rPr>
                          <m:t>𝑛</m:t>
                        </m:r>
                        <m:r>
                          <a:rPr lang="en-US" sz="1200" kern="1200">
                            <a:solidFill>
                              <a:schemeClr val="tx1"/>
                            </a:solidFill>
                            <a:effectLst/>
                            <a:latin typeface="+mn-lt"/>
                            <a:ea typeface="+mn-ea"/>
                            <a:cs typeface="+mn-cs"/>
                          </a:rPr>
                          <m:t>)</m:t>
                        </m:r>
                      </m:e>
                    </m:func>
                  </m:oMath>
                </a14:m>
                <a:r>
                  <a:rPr lang="en-US" sz="1200" kern="1200" dirty="0">
                    <a:solidFill>
                      <a:schemeClr val="tx1"/>
                    </a:solidFill>
                    <a:effectLst/>
                    <a:latin typeface="+mn-lt"/>
                    <a:ea typeface="+mn-ea"/>
                    <a:cs typeface="+mn-cs"/>
                  </a:rPr>
                  <a:t> time complexity per coefficient in practice, the running time is much slower because of the required non-sequential access to the coefficients space, which is much bigger than the image space, especially in higher dimensions</a:t>
                </a:r>
                <a:endParaRPr lang="en-US" dirty="0"/>
              </a:p>
            </p:txBody>
          </p:sp>
        </mc:Choice>
        <mc:Fallback>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Generally, an approximation of each line segment at the coarse-scale can be made by a connected chain of lines segment in the next finer scale.</a:t>
                </a:r>
              </a:p>
              <a:p>
                <a:r>
                  <a:rPr lang="en-US" sz="1200" kern="1200" dirty="0">
                    <a:solidFill>
                      <a:schemeClr val="tx1"/>
                    </a:solidFill>
                    <a:effectLst/>
                    <a:latin typeface="+mn-lt"/>
                    <a:ea typeface="+mn-ea"/>
                    <a:cs typeface="+mn-cs"/>
                  </a:rPr>
                  <a:t>the coarse-scale can be computed by summing the appropriate X-Ray coefficients from the next finer scale. Despite its elegant low theoretical complexity and compatibility with the multiscale beamlet structure, the results are not exact (except the case where the coarse-scale line has the same slope as its finer scale parts), and to increase the level of accuracy, one must apply oversampling or accurate and expensive interpolation. The second drawback of this approach is that despite the theoretical </a:t>
                </a:r>
                <a:r>
                  <a:rPr lang="en-US" sz="1200" i="0" kern="1200">
                    <a:solidFill>
                      <a:schemeClr val="tx1"/>
                    </a:solidFill>
                    <a:effectLst/>
                    <a:latin typeface="+mn-lt"/>
                    <a:ea typeface="+mn-ea"/>
                    <a:cs typeface="+mn-cs"/>
                  </a:rPr>
                  <a:t>𝑂(log⁡〖𝑛)〗</a:t>
                </a:r>
                <a:r>
                  <a:rPr lang="en-US" sz="1200" kern="1200" dirty="0">
                    <a:solidFill>
                      <a:schemeClr val="tx1"/>
                    </a:solidFill>
                    <a:effectLst/>
                    <a:latin typeface="+mn-lt"/>
                    <a:ea typeface="+mn-ea"/>
                    <a:cs typeface="+mn-cs"/>
                  </a:rPr>
                  <a:t> time complexity per coefficient in practice, the running time is much slower because of the required non-sequential access to the coefficients space, which is much bigger than the image space, especially in higher dimensions</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20</a:t>
            </a:fld>
            <a:endParaRPr lang="en-US"/>
          </a:p>
        </p:txBody>
      </p:sp>
    </p:spTree>
    <p:extLst>
      <p:ext uri="{BB962C8B-B14F-4D97-AF65-F5344CB8AC3E}">
        <p14:creationId xmlns:p14="http://schemas.microsoft.com/office/powerpoint/2010/main" val="4081246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 done in the 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3</a:t>
            </a:fld>
            <a:endParaRPr lang="en-US"/>
          </a:p>
        </p:txBody>
      </p:sp>
    </p:spTree>
    <p:extLst>
      <p:ext uri="{BB962C8B-B14F-4D97-AF65-F5344CB8AC3E}">
        <p14:creationId xmlns:p14="http://schemas.microsoft.com/office/powerpoint/2010/main" val="26558679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first present the strategy for the 'Step Right' case. We denote by </a:t>
                </a:r>
                <a14:m>
                  <m:oMath xmlns:m="http://schemas.openxmlformats.org/officeDocument/2006/math">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m:t>
                        </m:r>
                      </m:e>
                      <m:sub>
                        <m:r>
                          <a:rPr lang="en-US" sz="1200" i="1" kern="1200">
                            <a:solidFill>
                              <a:schemeClr val="tx1"/>
                            </a:solidFill>
                            <a:effectLst/>
                            <a:latin typeface="+mn-lt"/>
                            <a:ea typeface="+mn-ea"/>
                            <a:cs typeface="+mn-cs"/>
                          </a:rPr>
                          <m:t>𝑥</m:t>
                        </m:r>
                      </m:sub>
                      <m:sup>
                        <m:r>
                          <a:rPr lang="en-US" sz="1200" i="1" kern="1200">
                            <a:solidFill>
                              <a:schemeClr val="tx1"/>
                            </a:solidFill>
                            <a:effectLst/>
                            <a:latin typeface="+mn-lt"/>
                            <a:ea typeface="+mn-ea"/>
                            <a:cs typeface="+mn-cs"/>
                          </a:rPr>
                          <m:t>0</m:t>
                        </m:r>
                      </m:sup>
                    </m:sSubSup>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𝑠</m:t>
                    </m:r>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a zero-intercept offset as the smallest distance between the interception point of an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 segment with slope</a:t>
                </a:r>
                <a:r>
                  <a:rPr lang="en-US" sz="1200" i="1" kern="1200" dirty="0">
                    <a:solidFill>
                      <a:schemeClr val="tx1"/>
                    </a:solidFill>
                    <a:effectLst/>
                    <a:latin typeface="+mn-lt"/>
                    <a:ea typeface="+mn-ea"/>
                    <a:cs typeface="+mn-cs"/>
                  </a:rPr>
                  <a:t> s</a:t>
                </a:r>
                <a:r>
                  <a:rPr lang="en-US" sz="1200" kern="1200" dirty="0">
                    <a:solidFill>
                      <a:schemeClr val="tx1"/>
                    </a:solidFill>
                    <a:effectLst/>
                    <a:latin typeface="+mn-lt"/>
                    <a:ea typeface="+mn-ea"/>
                    <a:cs typeface="+mn-cs"/>
                  </a:rPr>
                  <a:t> and the origin, </a:t>
                </a:r>
                <a14:m>
                  <m:oMath xmlns:m="http://schemas.openxmlformats.org/officeDocument/2006/math">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m:t>
                        </m:r>
                      </m:e>
                      <m:sub>
                        <m:r>
                          <a:rPr lang="en-US" sz="1200" i="1" kern="1200">
                            <a:solidFill>
                              <a:schemeClr val="tx1"/>
                            </a:solidFill>
                            <a:effectLst/>
                            <a:latin typeface="+mn-lt"/>
                            <a:ea typeface="+mn-ea"/>
                            <a:cs typeface="+mn-cs"/>
                          </a:rPr>
                          <m:t>𝑦</m:t>
                        </m:r>
                      </m:sub>
                      <m:sup>
                        <m:r>
                          <a:rPr lang="en-US" sz="1200" i="1" kern="1200">
                            <a:solidFill>
                              <a:schemeClr val="tx1"/>
                            </a:solidFill>
                            <a:effectLst/>
                            <a:latin typeface="+mn-lt"/>
                            <a:ea typeface="+mn-ea"/>
                            <a:cs typeface="+mn-cs"/>
                          </a:rPr>
                          <m:t>0</m:t>
                        </m:r>
                      </m:sup>
                    </m:sSubSup>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𝑠</m:t>
                    </m:r>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is defined similarly for the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-driven line segment. </a:t>
                </a:r>
              </a:p>
              <a:p>
                <a:r>
                  <a:rPr lang="en-US" sz="1200" kern="1200" dirty="0">
                    <a:solidFill>
                      <a:schemeClr val="tx1"/>
                    </a:solidFill>
                    <a:effectLst/>
                    <a:latin typeface="+mn-lt"/>
                    <a:ea typeface="+mn-ea"/>
                    <a:cs typeface="+mn-cs"/>
                  </a:rPr>
                  <a:t>For the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lines, we need to recalculate the zero-intercept offset for each slope to update the line fragments array. Because the magnitude of the slopes is smaller or equal to one, we can ensure that its absolute zero-intercept offset value will never be higher than 0.5 by performing a shift of one if needed. Then we update the coefficients according to </a:t>
                </a:r>
                <a14:m>
                  <m:oMath xmlns:m="http://schemas.openxmlformats.org/officeDocument/2006/math">
                    <m:sSup>
                      <m:sSupPr>
                        <m:ctrlPr>
                          <a:rPr lang="en-US" sz="1200" i="1" kern="1200">
                            <a:solidFill>
                              <a:schemeClr val="tx1"/>
                            </a:solidFill>
                            <a:effectLst/>
                            <a:latin typeface="+mn-lt"/>
                            <a:ea typeface="+mn-ea"/>
                            <a:cs typeface="+mn-cs"/>
                          </a:rPr>
                        </m:ctrlPr>
                      </m:sSupPr>
                      <m:e>
                        <m:r>
                          <a:rPr lang="en-US" sz="1200" i="1" kern="1200">
                            <a:solidFill>
                              <a:schemeClr val="tx1"/>
                            </a:solidFill>
                            <a:effectLst/>
                            <a:latin typeface="+mn-lt"/>
                            <a:ea typeface="+mn-ea"/>
                            <a:cs typeface="+mn-cs"/>
                          </a:rPr>
                          <m:t>𝑣</m:t>
                        </m:r>
                      </m:e>
                      <m:sup>
                        <m:r>
                          <a:rPr lang="en-US" sz="1200" i="1" kern="1200">
                            <a:solidFill>
                              <a:schemeClr val="tx1"/>
                            </a:solidFill>
                            <a:effectLst/>
                            <a:latin typeface="+mn-lt"/>
                            <a:ea typeface="+mn-ea"/>
                            <a:cs typeface="+mn-cs"/>
                          </a:rPr>
                          <m:t>𝑖𝑛</m:t>
                        </m:r>
                      </m:sup>
                    </m:sSup>
                  </m:oMath>
                </a14:m>
                <a:r>
                  <a:rPr lang="en-US" sz="1200" kern="1200" dirty="0">
                    <a:solidFill>
                      <a:schemeClr val="tx1"/>
                    </a:solidFill>
                    <a:effectLst/>
                    <a:latin typeface="+mn-lt"/>
                    <a:ea typeface="+mn-ea"/>
                    <a:cs typeface="+mn-cs"/>
                  </a:rPr>
                  <a:t> ,  </a:t>
                </a:r>
                <a14:m>
                  <m:oMath xmlns:m="http://schemas.openxmlformats.org/officeDocument/2006/math">
                    <m:sSup>
                      <m:sSupPr>
                        <m:ctrlPr>
                          <a:rPr lang="en-US" sz="1200" i="1" kern="1200">
                            <a:solidFill>
                              <a:schemeClr val="tx1"/>
                            </a:solidFill>
                            <a:effectLst/>
                            <a:latin typeface="+mn-lt"/>
                            <a:ea typeface="+mn-ea"/>
                            <a:cs typeface="+mn-cs"/>
                          </a:rPr>
                        </m:ctrlPr>
                      </m:sSupPr>
                      <m:e>
                        <m:r>
                          <a:rPr lang="en-US" sz="1200" i="1" kern="1200">
                            <a:solidFill>
                              <a:schemeClr val="tx1"/>
                            </a:solidFill>
                            <a:effectLst/>
                            <a:latin typeface="+mn-lt"/>
                            <a:ea typeface="+mn-ea"/>
                            <a:cs typeface="+mn-cs"/>
                          </a:rPr>
                          <m:t>𝑣</m:t>
                        </m:r>
                      </m:e>
                      <m:sup>
                        <m:r>
                          <a:rPr lang="en-US" sz="1200" i="1" kern="1200">
                            <a:solidFill>
                              <a:schemeClr val="tx1"/>
                            </a:solidFill>
                            <a:effectLst/>
                            <a:latin typeface="+mn-lt"/>
                            <a:ea typeface="+mn-ea"/>
                            <a:cs typeface="+mn-cs"/>
                          </a:rPr>
                          <m:t>𝑜𝑢𝑡</m:t>
                        </m:r>
                      </m:sup>
                    </m:sSup>
                  </m:oMath>
                </a14:m>
                <a:r>
                  <a:rPr lang="en-US" sz="1200" kern="1200" dirty="0">
                    <a:solidFill>
                      <a:schemeClr val="tx1"/>
                    </a:solidFill>
                    <a:effectLst/>
                    <a:latin typeface="+mn-lt"/>
                    <a:ea typeface="+mn-ea"/>
                    <a:cs typeface="+mn-cs"/>
                  </a:rPr>
                  <a:t> and the corresponding updated fragment-array columns, where each coefficient is updated for the first or last or both columns instead of for all columns as in SHAS, and with two or fewer operations per column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Updating the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coefficients of the</a:t>
                </a:r>
                <a:r>
                  <a:rPr lang="en-US" sz="1200" i="1" kern="1200" dirty="0">
                    <a:solidFill>
                      <a:schemeClr val="tx1"/>
                    </a:solidFill>
                    <a:effectLst/>
                    <a:latin typeface="+mn-lt"/>
                    <a:ea typeface="+mn-ea"/>
                    <a:cs typeface="+mn-cs"/>
                  </a:rPr>
                  <a:t> Y</a:t>
                </a:r>
                <a:r>
                  <a:rPr lang="en-US" sz="1200" kern="1200" dirty="0">
                    <a:solidFill>
                      <a:schemeClr val="tx1"/>
                    </a:solidFill>
                    <a:effectLst/>
                    <a:latin typeface="+mn-lt"/>
                    <a:ea typeface="+mn-ea"/>
                    <a:cs typeface="+mn-cs"/>
                  </a:rPr>
                  <a:t>-driven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line is based on a consequent walk through adjacent pixels in </a:t>
                </a:r>
                <a14:m>
                  <m:oMath xmlns:m="http://schemas.openxmlformats.org/officeDocument/2006/math">
                    <m:sSup>
                      <m:sSupPr>
                        <m:ctrlPr>
                          <a:rPr lang="en-US" sz="1200" i="1" kern="1200">
                            <a:solidFill>
                              <a:schemeClr val="tx1"/>
                            </a:solidFill>
                            <a:effectLst/>
                            <a:latin typeface="+mn-lt"/>
                            <a:ea typeface="+mn-ea"/>
                            <a:cs typeface="+mn-cs"/>
                          </a:rPr>
                        </m:ctrlPr>
                      </m:sSupPr>
                      <m:e>
                        <m:r>
                          <a:rPr lang="en-US" sz="1200" i="1" kern="1200">
                            <a:solidFill>
                              <a:schemeClr val="tx1"/>
                            </a:solidFill>
                            <a:effectLst/>
                            <a:latin typeface="+mn-lt"/>
                            <a:ea typeface="+mn-ea"/>
                            <a:cs typeface="+mn-cs"/>
                          </a:rPr>
                          <m:t>𝑣</m:t>
                        </m:r>
                      </m:e>
                      <m:sup>
                        <m:r>
                          <a:rPr lang="en-US" sz="1200" i="1" kern="1200">
                            <a:solidFill>
                              <a:schemeClr val="tx1"/>
                            </a:solidFill>
                            <a:effectLst/>
                            <a:latin typeface="+mn-lt"/>
                            <a:ea typeface="+mn-ea"/>
                            <a:cs typeface="+mn-cs"/>
                          </a:rPr>
                          <m:t>𝑖𝑛</m:t>
                        </m:r>
                      </m:sup>
                    </m:sSup>
                  </m:oMath>
                </a14:m>
                <a:r>
                  <a:rPr lang="en-US" sz="1200" kern="1200" dirty="0">
                    <a:solidFill>
                      <a:schemeClr val="tx1"/>
                    </a:solidFill>
                    <a:effectLst/>
                    <a:latin typeface="+mn-lt"/>
                    <a:ea typeface="+mn-ea"/>
                    <a:cs typeface="+mn-cs"/>
                  </a:rPr>
                  <a:t> ,  </a:t>
                </a:r>
                <a14:m>
                  <m:oMath xmlns:m="http://schemas.openxmlformats.org/officeDocument/2006/math">
                    <m:sSup>
                      <m:sSupPr>
                        <m:ctrlPr>
                          <a:rPr lang="en-US" sz="1200" i="1" kern="1200">
                            <a:solidFill>
                              <a:schemeClr val="tx1"/>
                            </a:solidFill>
                            <a:effectLst/>
                            <a:latin typeface="+mn-lt"/>
                            <a:ea typeface="+mn-ea"/>
                            <a:cs typeface="+mn-cs"/>
                          </a:rPr>
                        </m:ctrlPr>
                      </m:sSupPr>
                      <m:e>
                        <m:r>
                          <a:rPr lang="en-US" sz="1200" i="1" kern="1200">
                            <a:solidFill>
                              <a:schemeClr val="tx1"/>
                            </a:solidFill>
                            <a:effectLst/>
                            <a:latin typeface="+mn-lt"/>
                            <a:ea typeface="+mn-ea"/>
                            <a:cs typeface="+mn-cs"/>
                          </a:rPr>
                          <m:t>𝑣</m:t>
                        </m:r>
                      </m:e>
                      <m:sup>
                        <m:r>
                          <a:rPr lang="en-US" sz="1200" i="1" kern="1200">
                            <a:solidFill>
                              <a:schemeClr val="tx1"/>
                            </a:solidFill>
                            <a:effectLst/>
                            <a:latin typeface="+mn-lt"/>
                            <a:ea typeface="+mn-ea"/>
                            <a:cs typeface="+mn-cs"/>
                          </a:rPr>
                          <m:t>𝑜𝑢𝑡</m:t>
                        </m:r>
                      </m:sup>
                    </m:sSup>
                  </m:oMath>
                </a14:m>
                <a:r>
                  <a:rPr lang="en-US" sz="1200" kern="1200" dirty="0">
                    <a:solidFill>
                      <a:schemeClr val="tx1"/>
                    </a:solidFill>
                    <a:effectLst/>
                    <a:latin typeface="+mn-lt"/>
                    <a:ea typeface="+mn-ea"/>
                    <a:cs typeface="+mn-cs"/>
                  </a:rPr>
                  <a:t>and adding or subtracting its weights to an appropriate coefficient with the current slope.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and they are compensated for by a large set of coefficients that require only re-indexing.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procedure for 'Step Left' is the same as 'Step Right' after reversing the order of slopes and column vectors </a:t>
                </a:r>
                <a14:m>
                  <m:oMath xmlns:m="http://schemas.openxmlformats.org/officeDocument/2006/math">
                    <m:sSup>
                      <m:sSupPr>
                        <m:ctrlPr>
                          <a:rPr lang="en-US" sz="1200" i="1" kern="1200">
                            <a:solidFill>
                              <a:schemeClr val="tx1"/>
                            </a:solidFill>
                            <a:effectLst/>
                            <a:latin typeface="+mn-lt"/>
                            <a:ea typeface="+mn-ea"/>
                            <a:cs typeface="+mn-cs"/>
                          </a:rPr>
                        </m:ctrlPr>
                      </m:sSupPr>
                      <m:e>
                        <m:r>
                          <a:rPr lang="en-US" sz="1200" i="1" kern="1200">
                            <a:solidFill>
                              <a:schemeClr val="tx1"/>
                            </a:solidFill>
                            <a:effectLst/>
                            <a:latin typeface="+mn-lt"/>
                            <a:ea typeface="+mn-ea"/>
                            <a:cs typeface="+mn-cs"/>
                          </a:rPr>
                          <m:t>𝑣</m:t>
                        </m:r>
                      </m:e>
                      <m:sup>
                        <m:r>
                          <a:rPr lang="en-US" sz="1200" i="1" kern="1200">
                            <a:solidFill>
                              <a:schemeClr val="tx1"/>
                            </a:solidFill>
                            <a:effectLst/>
                            <a:latin typeface="+mn-lt"/>
                            <a:ea typeface="+mn-ea"/>
                            <a:cs typeface="+mn-cs"/>
                          </a:rPr>
                          <m:t>𝑖𝑛</m:t>
                        </m:r>
                      </m:sup>
                    </m:sSup>
                  </m:oMath>
                </a14:m>
                <a:r>
                  <a:rPr lang="en-US" sz="1200" kern="1200" dirty="0">
                    <a:solidFill>
                      <a:schemeClr val="tx1"/>
                    </a:solidFill>
                    <a:effectLst/>
                    <a:latin typeface="+mn-lt"/>
                    <a:ea typeface="+mn-ea"/>
                    <a:cs typeface="+mn-cs"/>
                  </a:rPr>
                  <a:t>, </a:t>
                </a:r>
                <a14:m>
                  <m:oMath xmlns:m="http://schemas.openxmlformats.org/officeDocument/2006/math">
                    <m:sSup>
                      <m:sSupPr>
                        <m:ctrlPr>
                          <a:rPr lang="en-US" sz="1200" i="1" kern="1200">
                            <a:solidFill>
                              <a:schemeClr val="tx1"/>
                            </a:solidFill>
                            <a:effectLst/>
                            <a:latin typeface="+mn-lt"/>
                            <a:ea typeface="+mn-ea"/>
                            <a:cs typeface="+mn-cs"/>
                          </a:rPr>
                        </m:ctrlPr>
                      </m:sSupPr>
                      <m:e>
                        <m:r>
                          <a:rPr lang="en-US" sz="1200" i="1" kern="1200">
                            <a:solidFill>
                              <a:schemeClr val="tx1"/>
                            </a:solidFill>
                            <a:effectLst/>
                            <a:latin typeface="+mn-lt"/>
                            <a:ea typeface="+mn-ea"/>
                            <a:cs typeface="+mn-cs"/>
                          </a:rPr>
                          <m:t>𝑣</m:t>
                        </m:r>
                      </m:e>
                      <m:sup>
                        <m:r>
                          <a:rPr lang="en-US" sz="1200" i="1" kern="1200">
                            <a:solidFill>
                              <a:schemeClr val="tx1"/>
                            </a:solidFill>
                            <a:effectLst/>
                            <a:latin typeface="+mn-lt"/>
                            <a:ea typeface="+mn-ea"/>
                            <a:cs typeface="+mn-cs"/>
                          </a:rPr>
                          <m:t>𝑜𝑢𝑡</m:t>
                        </m:r>
                      </m:sup>
                    </m:sSup>
                  </m:oMath>
                </a14:m>
                <a:r>
                  <a:rPr lang="en-US" sz="1200" kern="1200" dirty="0">
                    <a:solidFill>
                      <a:schemeClr val="tx1"/>
                    </a:solidFill>
                    <a:effectLst/>
                    <a:latin typeface="+mn-lt"/>
                    <a:ea typeface="+mn-ea"/>
                    <a:cs typeface="+mn-cs"/>
                  </a:rPr>
                  <a:t>. The procedures for 'Step Up' and 'Step Down' are almost like 'Step Right' and 'Step Left,' where the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lines are updated with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-driven procedures and vice versa.</a:t>
                </a:r>
              </a:p>
              <a:p>
                <a:endParaRPr lang="en-US" dirty="0"/>
              </a:p>
            </p:txBody>
          </p:sp>
        </mc:Choice>
        <mc:Fallback>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first present the strategy for the 'Step Right' case. We denote by </a:t>
                </a:r>
                <a:r>
                  <a:rPr lang="en-US" sz="1200" i="0" kern="1200">
                    <a:solidFill>
                      <a:schemeClr val="tx1"/>
                    </a:solidFill>
                    <a:effectLst/>
                    <a:latin typeface="+mn-lt"/>
                    <a:ea typeface="+mn-ea"/>
                    <a:cs typeface="+mn-cs"/>
                  </a:rPr>
                  <a:t>∆_𝑥^0 (𝑠)</a:t>
                </a:r>
                <a:r>
                  <a:rPr lang="en-US" sz="1200" kern="1200" dirty="0">
                    <a:solidFill>
                      <a:schemeClr val="tx1"/>
                    </a:solidFill>
                    <a:effectLst/>
                    <a:latin typeface="+mn-lt"/>
                    <a:ea typeface="+mn-ea"/>
                    <a:cs typeface="+mn-cs"/>
                  </a:rPr>
                  <a:t> a zero-intercept offset as the smallest distance between the interception point of an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 segment with slope</a:t>
                </a:r>
                <a:r>
                  <a:rPr lang="en-US" sz="1200" i="1" kern="1200" dirty="0">
                    <a:solidFill>
                      <a:schemeClr val="tx1"/>
                    </a:solidFill>
                    <a:effectLst/>
                    <a:latin typeface="+mn-lt"/>
                    <a:ea typeface="+mn-ea"/>
                    <a:cs typeface="+mn-cs"/>
                  </a:rPr>
                  <a:t> s</a:t>
                </a:r>
                <a:r>
                  <a:rPr lang="en-US" sz="1200" kern="1200" dirty="0">
                    <a:solidFill>
                      <a:schemeClr val="tx1"/>
                    </a:solidFill>
                    <a:effectLst/>
                    <a:latin typeface="+mn-lt"/>
                    <a:ea typeface="+mn-ea"/>
                    <a:cs typeface="+mn-cs"/>
                  </a:rPr>
                  <a:t> and the origin, </a:t>
                </a:r>
                <a:r>
                  <a:rPr lang="en-US" sz="1200" i="0" kern="1200">
                    <a:solidFill>
                      <a:schemeClr val="tx1"/>
                    </a:solidFill>
                    <a:effectLst/>
                    <a:latin typeface="+mn-lt"/>
                    <a:ea typeface="+mn-ea"/>
                    <a:cs typeface="+mn-cs"/>
                  </a:rPr>
                  <a:t>∆_𝑦^0 (𝑠)</a:t>
                </a:r>
                <a:r>
                  <a:rPr lang="en-US" sz="1200" kern="1200" dirty="0">
                    <a:solidFill>
                      <a:schemeClr val="tx1"/>
                    </a:solidFill>
                    <a:effectLst/>
                    <a:latin typeface="+mn-lt"/>
                    <a:ea typeface="+mn-ea"/>
                    <a:cs typeface="+mn-cs"/>
                  </a:rPr>
                  <a:t> is defined similarly for the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-driven line segment. </a:t>
                </a:r>
              </a:p>
              <a:p>
                <a:r>
                  <a:rPr lang="en-US" sz="1200" kern="1200" dirty="0">
                    <a:solidFill>
                      <a:schemeClr val="tx1"/>
                    </a:solidFill>
                    <a:effectLst/>
                    <a:latin typeface="+mn-lt"/>
                    <a:ea typeface="+mn-ea"/>
                    <a:cs typeface="+mn-cs"/>
                  </a:rPr>
                  <a:t>For the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lines, we need to recalculate the zero-intercept offset for each slope to update the line fragments array. Because the magnitude of the slopes is smaller or equal to one, we can ensure that its absolute zero-intercept offset value will never be higher than 0.5 by performing a shift of one if needed. Then we update the coefficients according to </a:t>
                </a:r>
                <a:r>
                  <a:rPr lang="en-US" sz="1200" i="0" kern="1200">
                    <a:solidFill>
                      <a:schemeClr val="tx1"/>
                    </a:solidFill>
                    <a:effectLst/>
                    <a:latin typeface="+mn-lt"/>
                    <a:ea typeface="+mn-ea"/>
                    <a:cs typeface="+mn-cs"/>
                  </a:rPr>
                  <a:t>𝑣^𝑖𝑛</a:t>
                </a:r>
                <a:r>
                  <a:rPr lang="en-US" sz="1200" kern="1200" dirty="0">
                    <a:solidFill>
                      <a:schemeClr val="tx1"/>
                    </a:solidFill>
                    <a:effectLst/>
                    <a:latin typeface="+mn-lt"/>
                    <a:ea typeface="+mn-ea"/>
                    <a:cs typeface="+mn-cs"/>
                  </a:rPr>
                  <a:t> ,  </a:t>
                </a:r>
                <a:r>
                  <a:rPr lang="en-US" sz="1200" i="0" kern="1200">
                    <a:solidFill>
                      <a:schemeClr val="tx1"/>
                    </a:solidFill>
                    <a:effectLst/>
                    <a:latin typeface="+mn-lt"/>
                    <a:ea typeface="+mn-ea"/>
                    <a:cs typeface="+mn-cs"/>
                  </a:rPr>
                  <a:t>𝑣^𝑜𝑢𝑡</a:t>
                </a:r>
                <a:r>
                  <a:rPr lang="en-US" sz="1200" kern="1200" dirty="0">
                    <a:solidFill>
                      <a:schemeClr val="tx1"/>
                    </a:solidFill>
                    <a:effectLst/>
                    <a:latin typeface="+mn-lt"/>
                    <a:ea typeface="+mn-ea"/>
                    <a:cs typeface="+mn-cs"/>
                  </a:rPr>
                  <a:t> and the corresponding updated fragment-array columns, where each coefficient is updated for the first or last or both columns instead of for all columns as in SHAS, and with two or fewer operations per column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Updating the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coefficients of the</a:t>
                </a:r>
                <a:r>
                  <a:rPr lang="en-US" sz="1200" i="1" kern="1200" dirty="0">
                    <a:solidFill>
                      <a:schemeClr val="tx1"/>
                    </a:solidFill>
                    <a:effectLst/>
                    <a:latin typeface="+mn-lt"/>
                    <a:ea typeface="+mn-ea"/>
                    <a:cs typeface="+mn-cs"/>
                  </a:rPr>
                  <a:t> Y</a:t>
                </a:r>
                <a:r>
                  <a:rPr lang="en-US" sz="1200" kern="1200" dirty="0">
                    <a:solidFill>
                      <a:schemeClr val="tx1"/>
                    </a:solidFill>
                    <a:effectLst/>
                    <a:latin typeface="+mn-lt"/>
                    <a:ea typeface="+mn-ea"/>
                    <a:cs typeface="+mn-cs"/>
                  </a:rPr>
                  <a:t>-driven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line is based on a consequent walk through adjacent pixels in </a:t>
                </a:r>
                <a:r>
                  <a:rPr lang="en-US" sz="1200" i="0" kern="1200">
                    <a:solidFill>
                      <a:schemeClr val="tx1"/>
                    </a:solidFill>
                    <a:effectLst/>
                    <a:latin typeface="+mn-lt"/>
                    <a:ea typeface="+mn-ea"/>
                    <a:cs typeface="+mn-cs"/>
                  </a:rPr>
                  <a:t>𝑣^𝑖𝑛</a:t>
                </a:r>
                <a:r>
                  <a:rPr lang="en-US" sz="1200" kern="1200" dirty="0">
                    <a:solidFill>
                      <a:schemeClr val="tx1"/>
                    </a:solidFill>
                    <a:effectLst/>
                    <a:latin typeface="+mn-lt"/>
                    <a:ea typeface="+mn-ea"/>
                    <a:cs typeface="+mn-cs"/>
                  </a:rPr>
                  <a:t> ,  </a:t>
                </a:r>
                <a:r>
                  <a:rPr lang="en-US" sz="1200" i="0" kern="1200">
                    <a:solidFill>
                      <a:schemeClr val="tx1"/>
                    </a:solidFill>
                    <a:effectLst/>
                    <a:latin typeface="+mn-lt"/>
                    <a:ea typeface="+mn-ea"/>
                    <a:cs typeface="+mn-cs"/>
                  </a:rPr>
                  <a:t>𝑣^𝑜𝑢𝑡</a:t>
                </a:r>
                <a:r>
                  <a:rPr lang="en-US" sz="1200" kern="1200" dirty="0">
                    <a:solidFill>
                      <a:schemeClr val="tx1"/>
                    </a:solidFill>
                    <a:effectLst/>
                    <a:latin typeface="+mn-lt"/>
                    <a:ea typeface="+mn-ea"/>
                    <a:cs typeface="+mn-cs"/>
                  </a:rPr>
                  <a:t>and adding or subtracting its weights to an appropriate coefficient with the current slope.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and they are compensated for by a large set of coefficients that require only re-indexing.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procedure for 'Step Left' is the same as 'Step Right' after reversing the order of slopes and column vectors </a:t>
                </a:r>
                <a:r>
                  <a:rPr lang="en-US" sz="1200" i="0" kern="1200">
                    <a:solidFill>
                      <a:schemeClr val="tx1"/>
                    </a:solidFill>
                    <a:effectLst/>
                    <a:latin typeface="+mn-lt"/>
                    <a:ea typeface="+mn-ea"/>
                    <a:cs typeface="+mn-cs"/>
                  </a:rPr>
                  <a:t>𝑣^𝑖𝑛</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𝑣^𝑜𝑢𝑡</a:t>
                </a:r>
                <a:r>
                  <a:rPr lang="en-US" sz="1200" kern="1200" dirty="0">
                    <a:solidFill>
                      <a:schemeClr val="tx1"/>
                    </a:solidFill>
                    <a:effectLst/>
                    <a:latin typeface="+mn-lt"/>
                    <a:ea typeface="+mn-ea"/>
                    <a:cs typeface="+mn-cs"/>
                  </a:rPr>
                  <a:t>. The procedures for 'Step Up' and 'Step Down' are almost like 'Step Right' and 'Step Left,' where the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lines are updated with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-driven procedures and vice versa.</a:t>
                </a:r>
              </a:p>
              <a:p>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21</a:t>
            </a:fld>
            <a:endParaRPr lang="en-US"/>
          </a:p>
        </p:txBody>
      </p:sp>
    </p:spTree>
    <p:extLst>
      <p:ext uri="{BB962C8B-B14F-4D97-AF65-F5344CB8AC3E}">
        <p14:creationId xmlns:p14="http://schemas.microsoft.com/office/powerpoint/2010/main" val="3591069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Dynamic SHAS average update times for a step in each direction (X, Y, Z) for any specific driven lines were registered using C implementation with double precision running on Intel® Core™ i7-6700K CPU @ 4.00GHz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reduced complexity:</a:t>
            </a:r>
          </a:p>
          <a:p>
            <a:pPr lvl="0"/>
            <a:r>
              <a:rPr lang="en-US" sz="1200" kern="1200" dirty="0">
                <a:solidFill>
                  <a:schemeClr val="tx1"/>
                </a:solidFill>
                <a:effectLst/>
                <a:latin typeface="+mn-lt"/>
                <a:ea typeface="+mn-ea"/>
                <a:cs typeface="+mn-cs"/>
              </a:rPr>
              <a:t>The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coefficients update takes roughly half of the SHAS update time.</a:t>
            </a:r>
          </a:p>
          <a:p>
            <a:pPr lvl="0"/>
            <a:r>
              <a:rPr lang="en-US" sz="1200" kern="1200" dirty="0">
                <a:solidFill>
                  <a:schemeClr val="tx1"/>
                </a:solidFill>
                <a:effectLst/>
                <a:latin typeface="+mn-lt"/>
                <a:ea typeface="+mn-ea"/>
                <a:cs typeface="+mn-cs"/>
              </a:rPr>
              <a:t>The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coefficients update in the X-direction takes around a third of the Y, Z direction update time. </a:t>
            </a:r>
          </a:p>
          <a:p>
            <a:pPr lvl="0"/>
            <a:r>
              <a:rPr lang="en-US" sz="1200" kern="1200" dirty="0">
                <a:solidFill>
                  <a:schemeClr val="tx1"/>
                </a:solidFill>
                <a:effectLst/>
                <a:latin typeface="+mn-lt"/>
                <a:ea typeface="+mn-ea"/>
                <a:cs typeface="+mn-cs"/>
              </a:rPr>
              <a:t>The Z-direction update takes a little longer as C implementation use Row-major order, and our Z-direction update implementation takes column-major order</a:t>
            </a:r>
            <a:r>
              <a:rPr lang="en-US" sz="1200" i="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which is less cache-aware.</a:t>
            </a: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22</a:t>
            </a:fld>
            <a:endParaRPr lang="en-US"/>
          </a:p>
        </p:txBody>
      </p:sp>
    </p:spTree>
    <p:extLst>
      <p:ext uri="{BB962C8B-B14F-4D97-AF65-F5344CB8AC3E}">
        <p14:creationId xmlns:p14="http://schemas.microsoft.com/office/powerpoint/2010/main" val="28814853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Strategy for the 3D case is based on the same principles for the 2D scenario with the following adjustments; The sliding window can move 'Step Forward' (Plus) and 'Step Backward' (Minus) in three different directions according to the axes </a:t>
                </a:r>
                <a:r>
                  <a:rPr lang="en-US" sz="1200" i="1" kern="1200" dirty="0">
                    <a:solidFill>
                      <a:schemeClr val="tx1"/>
                    </a:solidFill>
                    <a:effectLst/>
                    <a:latin typeface="+mn-lt"/>
                    <a:ea typeface="+mn-ea"/>
                    <a:cs typeface="+mn-cs"/>
                  </a:rPr>
                  <a:t>X, Y,</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Each move affects the coefficients of the three sets of lines </a:t>
                </a:r>
                <a:r>
                  <a:rPr lang="en-US" sz="1200" i="1" kern="1200" dirty="0">
                    <a:solidFill>
                      <a:schemeClr val="tx1"/>
                    </a:solidFill>
                    <a:effectLst/>
                    <a:latin typeface="+mn-lt"/>
                    <a:ea typeface="+mn-ea"/>
                    <a:cs typeface="+mn-cs"/>
                  </a:rPr>
                  <a:t>X-driven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Y-driven,</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Z-driven</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first present the strategy for the 'Step Forward'  in the X direction: As in the 2D case we need to recalculate zero-intercept offsets for each slope to recalculate the line fragments array as we did in </a:t>
                </a:r>
                <a:r>
                  <a:rPr lang="en-US" sz="1200" u="sng" kern="1200" dirty="0">
                    <a:solidFill>
                      <a:schemeClr val="tx1"/>
                    </a:solidFill>
                    <a:effectLst/>
                    <a:latin typeface="+mn-lt"/>
                    <a:ea typeface="+mn-ea"/>
                    <a:cs typeface="+mn-cs"/>
                    <a:hlinkClick r:id="rId3" action="ppaction://hlinkfile"/>
                  </a:rPr>
                  <a:t>3D SHAS</a:t>
                </a:r>
                <a:r>
                  <a:rPr lang="en-US" sz="1200" kern="1200" dirty="0">
                    <a:solidFill>
                      <a:schemeClr val="tx1"/>
                    </a:solidFill>
                    <a:effectLst/>
                    <a:latin typeface="+mn-lt"/>
                    <a:ea typeface="+mn-ea"/>
                    <a:cs typeface="+mn-cs"/>
                  </a:rPr>
                  <a:t>. The update of the coefficients is done according to the </a:t>
                </a:r>
                <a14:m>
                  <m:oMath xmlns:m="http://schemas.openxmlformats.org/officeDocument/2006/math">
                    <m:sSup>
                      <m:sSupPr>
                        <m:ctrlPr>
                          <a:rPr lang="en-US" sz="1200" i="1" kern="1200">
                            <a:solidFill>
                              <a:schemeClr val="tx1"/>
                            </a:solidFill>
                            <a:effectLst/>
                            <a:latin typeface="+mn-lt"/>
                            <a:ea typeface="+mn-ea"/>
                            <a:cs typeface="+mn-cs"/>
                          </a:rPr>
                        </m:ctrlPr>
                      </m:sSupPr>
                      <m:e>
                        <m:r>
                          <a:rPr lang="en-US" sz="1200" i="1" kern="1200">
                            <a:solidFill>
                              <a:schemeClr val="tx1"/>
                            </a:solidFill>
                            <a:effectLst/>
                            <a:latin typeface="+mn-lt"/>
                            <a:ea typeface="+mn-ea"/>
                            <a:cs typeface="+mn-cs"/>
                          </a:rPr>
                          <m:t>𝑠𝑙𝑖𝑐𝑒</m:t>
                        </m:r>
                      </m:e>
                      <m:sup>
                        <m:r>
                          <a:rPr lang="en-US" sz="1200" i="1" kern="1200">
                            <a:solidFill>
                              <a:schemeClr val="tx1"/>
                            </a:solidFill>
                            <a:effectLst/>
                            <a:latin typeface="+mn-lt"/>
                            <a:ea typeface="+mn-ea"/>
                            <a:cs typeface="+mn-cs"/>
                          </a:rPr>
                          <m:t>𝑖𝑛</m:t>
                        </m:r>
                      </m:sup>
                    </m:sSup>
                  </m:oMath>
                </a14:m>
                <a:r>
                  <a:rPr lang="en-US" sz="1200" kern="1200" dirty="0">
                    <a:solidFill>
                      <a:schemeClr val="tx1"/>
                    </a:solidFill>
                    <a:effectLst/>
                    <a:latin typeface="+mn-lt"/>
                    <a:ea typeface="+mn-ea"/>
                    <a:cs typeface="+mn-cs"/>
                  </a:rPr>
                  <a:t> and  </a:t>
                </a:r>
                <a14:m>
                  <m:oMath xmlns:m="http://schemas.openxmlformats.org/officeDocument/2006/math">
                    <m:sSup>
                      <m:sSupPr>
                        <m:ctrlPr>
                          <a:rPr lang="en-US" sz="1200" i="1" kern="1200">
                            <a:solidFill>
                              <a:schemeClr val="tx1"/>
                            </a:solidFill>
                            <a:effectLst/>
                            <a:latin typeface="+mn-lt"/>
                            <a:ea typeface="+mn-ea"/>
                            <a:cs typeface="+mn-cs"/>
                          </a:rPr>
                        </m:ctrlPr>
                      </m:sSupPr>
                      <m:e>
                        <m:r>
                          <a:rPr lang="en-US" sz="1200" i="1" kern="1200">
                            <a:solidFill>
                              <a:schemeClr val="tx1"/>
                            </a:solidFill>
                            <a:effectLst/>
                            <a:latin typeface="+mn-lt"/>
                            <a:ea typeface="+mn-ea"/>
                            <a:cs typeface="+mn-cs"/>
                          </a:rPr>
                          <m:t>𝑠𝑙𝑖𝑐𝑒</m:t>
                        </m:r>
                      </m:e>
                      <m:sup>
                        <m:r>
                          <a:rPr lang="en-US" sz="1200" i="1" kern="1200">
                            <a:solidFill>
                              <a:schemeClr val="tx1"/>
                            </a:solidFill>
                            <a:effectLst/>
                            <a:latin typeface="+mn-lt"/>
                            <a:ea typeface="+mn-ea"/>
                            <a:cs typeface="+mn-cs"/>
                          </a:rPr>
                          <m:t>𝑜𝑢𝑡</m:t>
                        </m:r>
                      </m:sup>
                    </m:sSup>
                  </m:oMath>
                </a14:m>
                <a:r>
                  <a:rPr lang="en-US" sz="1200" kern="1200" dirty="0">
                    <a:solidFill>
                      <a:schemeClr val="tx1"/>
                    </a:solidFill>
                    <a:effectLst/>
                    <a:latin typeface="+mn-lt"/>
                    <a:ea typeface="+mn-ea"/>
                    <a:cs typeface="+mn-cs"/>
                  </a:rPr>
                  <a:t> principle and the corresponding fragment-array columns, where each coefficient is updated for only the first or last or both slices instead for all slices as in SHAS with up to 3 or fewer operations</a:t>
                </a:r>
                <a:endParaRPr lang="en-US" dirty="0"/>
              </a:p>
            </p:txBody>
          </p:sp>
        </mc:Choice>
        <mc:Fallback>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Strategy for the 3D case is based on the same principles for the 2D scenario with the following adjustments; The sliding window can move 'Step Forward' (Plus) and 'Step Backward' (Minus) in three different directions according to the axes </a:t>
                </a:r>
                <a:r>
                  <a:rPr lang="en-US" sz="1200" i="1" kern="1200" dirty="0">
                    <a:solidFill>
                      <a:schemeClr val="tx1"/>
                    </a:solidFill>
                    <a:effectLst/>
                    <a:latin typeface="+mn-lt"/>
                    <a:ea typeface="+mn-ea"/>
                    <a:cs typeface="+mn-cs"/>
                  </a:rPr>
                  <a:t>X, Y,</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Each move affects the coefficients of the three sets of lines </a:t>
                </a:r>
                <a:r>
                  <a:rPr lang="en-US" sz="1200" i="1" kern="1200" dirty="0">
                    <a:solidFill>
                      <a:schemeClr val="tx1"/>
                    </a:solidFill>
                    <a:effectLst/>
                    <a:latin typeface="+mn-lt"/>
                    <a:ea typeface="+mn-ea"/>
                    <a:cs typeface="+mn-cs"/>
                  </a:rPr>
                  <a:t>X-driven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Y-driven,</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Z-driven</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first present the strategy for the 'Step Forward'  in the X direction: As in the 2D case we need to recalculate zero-intercept offsets for each slope to recalculate the line fragments array as we did in </a:t>
                </a:r>
                <a:r>
                  <a:rPr lang="en-US" sz="1200" u="sng" kern="1200" dirty="0">
                    <a:solidFill>
                      <a:schemeClr val="tx1"/>
                    </a:solidFill>
                    <a:effectLst/>
                    <a:latin typeface="+mn-lt"/>
                    <a:ea typeface="+mn-ea"/>
                    <a:cs typeface="+mn-cs"/>
                    <a:hlinkClick r:id="rId3" action="ppaction://hlinkfile"/>
                  </a:rPr>
                  <a:t>3D SHAS</a:t>
                </a:r>
                <a:r>
                  <a:rPr lang="en-US" sz="1200" kern="1200" dirty="0">
                    <a:solidFill>
                      <a:schemeClr val="tx1"/>
                    </a:solidFill>
                    <a:effectLst/>
                    <a:latin typeface="+mn-lt"/>
                    <a:ea typeface="+mn-ea"/>
                    <a:cs typeface="+mn-cs"/>
                  </a:rPr>
                  <a:t>. The update of the coefficients is done according to the </a:t>
                </a:r>
                <a:r>
                  <a:rPr lang="en-US" sz="1200" i="0" kern="1200">
                    <a:solidFill>
                      <a:schemeClr val="tx1"/>
                    </a:solidFill>
                    <a:effectLst/>
                    <a:latin typeface="+mn-lt"/>
                    <a:ea typeface="+mn-ea"/>
                    <a:cs typeface="+mn-cs"/>
                  </a:rPr>
                  <a:t>〖𝑠𝑙𝑖𝑐𝑒〗^𝑖𝑛</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〖𝑠𝑙𝑖𝑐𝑒〗^𝑜𝑢𝑡</a:t>
                </a:r>
                <a:r>
                  <a:rPr lang="en-US" sz="1200" kern="1200" dirty="0">
                    <a:solidFill>
                      <a:schemeClr val="tx1"/>
                    </a:solidFill>
                    <a:effectLst/>
                    <a:latin typeface="+mn-lt"/>
                    <a:ea typeface="+mn-ea"/>
                    <a:cs typeface="+mn-cs"/>
                  </a:rPr>
                  <a:t> principle and the corresponding fragment-array columns, where each coefficient is updated for only the first or last or both slices instead for all slices as in SHAS with up to 3 or fewer operations</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23</a:t>
            </a:fld>
            <a:endParaRPr lang="en-US"/>
          </a:p>
        </p:txBody>
      </p:sp>
    </p:spTree>
    <p:extLst>
      <p:ext uri="{BB962C8B-B14F-4D97-AF65-F5344CB8AC3E}">
        <p14:creationId xmlns:p14="http://schemas.microsoft.com/office/powerpoint/2010/main" val="3905252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24</a:t>
            </a:fld>
            <a:endParaRPr lang="en-US"/>
          </a:p>
        </p:txBody>
      </p:sp>
    </p:spTree>
    <p:extLst>
      <p:ext uri="{BB962C8B-B14F-4D97-AF65-F5344CB8AC3E}">
        <p14:creationId xmlns:p14="http://schemas.microsoft.com/office/powerpoint/2010/main" val="12160032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25</a:t>
            </a:fld>
            <a:endParaRPr lang="en-US"/>
          </a:p>
        </p:txBody>
      </p:sp>
    </p:spTree>
    <p:extLst>
      <p:ext uri="{BB962C8B-B14F-4D97-AF65-F5344CB8AC3E}">
        <p14:creationId xmlns:p14="http://schemas.microsoft.com/office/powerpoint/2010/main" val="15990667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t>
            </a:r>
            <a:r>
              <a:rPr lang="en-US" sz="1200" i="1" kern="1200" dirty="0">
                <a:solidFill>
                  <a:schemeClr val="tx1"/>
                </a:solidFill>
                <a:effectLst/>
                <a:latin typeface="+mn-lt"/>
                <a:ea typeface="+mn-ea"/>
                <a:cs typeface="+mn-cs"/>
              </a:rPr>
              <a:t>Y-driven</a:t>
            </a:r>
            <a:r>
              <a:rPr lang="en-US" sz="1200" kern="1200" dirty="0">
                <a:solidFill>
                  <a:schemeClr val="tx1"/>
                </a:solidFill>
                <a:effectLst/>
                <a:latin typeface="+mn-lt"/>
                <a:ea typeface="+mn-ea"/>
                <a:cs typeface="+mn-cs"/>
              </a:rPr>
              <a:t> dynamic updates are different from the X-driven updates as described for the 2D, where the additional 'fragment z' row determines a shift.  As for the 2D case,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compensated by a large set of coefficients that require only re-indexing.</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E817BE7F-BC35-4461-B4E2-8102115FC3EE}" type="slidenum">
              <a:rPr lang="en-US" smtClean="0"/>
              <a:t>26</a:t>
            </a:fld>
            <a:endParaRPr lang="en-US"/>
          </a:p>
        </p:txBody>
      </p:sp>
    </p:spTree>
    <p:extLst>
      <p:ext uri="{BB962C8B-B14F-4D97-AF65-F5344CB8AC3E}">
        <p14:creationId xmlns:p14="http://schemas.microsoft.com/office/powerpoint/2010/main" val="33355024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27</a:t>
            </a:fld>
            <a:endParaRPr lang="en-US"/>
          </a:p>
        </p:txBody>
      </p:sp>
    </p:spTree>
    <p:extLst>
      <p:ext uri="{BB962C8B-B14F-4D97-AF65-F5344CB8AC3E}">
        <p14:creationId xmlns:p14="http://schemas.microsoft.com/office/powerpoint/2010/main" val="35839750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Z-driven dynamic update is similar to the strategy as for the Y-driven and is illustrated.  As for the 2D case,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compensated by a large set of coefficients that require only re-indexing.</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procedure for 'Step Backward' is the same as 'Step Forward'  after reversing the order of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𝑠𝑙𝑖𝑐𝑒</m:t>
                        </m:r>
                      </m:e>
                      <m:sup>
                        <m:r>
                          <a:rPr lang="en-US" sz="1200" i="1" kern="1200">
                            <a:solidFill>
                              <a:schemeClr val="tx1"/>
                            </a:solidFill>
                            <a:effectLst/>
                            <a:latin typeface="Cambria Math" panose="02040503050406030204" pitchFamily="18" charset="0"/>
                            <a:ea typeface="+mn-ea"/>
                            <a:cs typeface="+mn-cs"/>
                          </a:rPr>
                          <m:t>𝑖𝑛</m:t>
                        </m:r>
                      </m:sup>
                    </m:sSup>
                  </m:oMath>
                </a14:m>
                <a:r>
                  <a:rPr lang="en-US" sz="1200" kern="1200" dirty="0">
                    <a:solidFill>
                      <a:schemeClr val="tx1"/>
                    </a:solidFill>
                    <a:effectLst/>
                    <a:latin typeface="+mn-lt"/>
                    <a:ea typeface="+mn-ea"/>
                    <a:cs typeface="+mn-cs"/>
                  </a:rPr>
                  <a:t> and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𝑠𝑙𝑖𝑐𝑒</m:t>
                        </m:r>
                      </m:e>
                      <m:sup>
                        <m:r>
                          <a:rPr lang="en-US" sz="1200" i="1" kern="1200">
                            <a:solidFill>
                              <a:schemeClr val="tx1"/>
                            </a:solidFill>
                            <a:effectLst/>
                            <a:latin typeface="Cambria Math" panose="02040503050406030204" pitchFamily="18" charset="0"/>
                            <a:ea typeface="+mn-ea"/>
                            <a:cs typeface="+mn-cs"/>
                          </a:rPr>
                          <m:t>𝑜𝑢𝑡</m:t>
                        </m:r>
                      </m:sup>
                    </m:sSup>
                  </m:oMath>
                </a14:m>
                <a:r>
                  <a:rPr lang="en-US" sz="1200" kern="1200" dirty="0">
                    <a:solidFill>
                      <a:schemeClr val="tx1"/>
                    </a:solidFill>
                    <a:effectLst/>
                    <a:latin typeface="+mn-lt"/>
                    <a:ea typeface="+mn-ea"/>
                    <a:cs typeface="+mn-cs"/>
                  </a:rPr>
                  <a:t>. The procedures for moving in the Y and Z direction cases are almost like in the X direction case where, for the Y direction, the Y-driven lines are updated with X-driven procedure, the Z-driven lines are updated with the Y-driven procedure, and the X-driven lines are updates with the Z-driven procedure. For the Z direction, in a similar way, the Z-driven lines are updated with the X-driven procedure, the X-driven lines are updated with the Y-driven procedure, and the Y-driven lines are updated with the Z-driven line procedure. </a:t>
                </a:r>
              </a:p>
              <a:p>
                <a:endParaRPr lang="en-US" sz="1200" kern="1200" dirty="0">
                  <a:solidFill>
                    <a:schemeClr val="tx1"/>
                  </a:solidFill>
                  <a:effectLst/>
                  <a:latin typeface="+mn-lt"/>
                  <a:ea typeface="+mn-ea"/>
                  <a:cs typeface="+mn-cs"/>
                </a:endParaRPr>
              </a:p>
            </p:txBody>
          </p:sp>
        </mc:Choice>
        <mc:Fallback>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Z-driven dynamic update is similar to the strategy as for the Y-driven and is illustrated.  As for the 2D case,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compensated by a large set of coefficients that require only re-indexing.</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procedure for 'Step Backward' is the same as 'Step Forward'  after reversing the order of </a:t>
                </a:r>
                <a:r>
                  <a:rPr lang="en-US" sz="1200" i="0" kern="1200">
                    <a:solidFill>
                      <a:schemeClr val="tx1"/>
                    </a:solidFill>
                    <a:effectLst/>
                    <a:latin typeface="Cambria Math" panose="02040503050406030204" pitchFamily="18" charset="0"/>
                    <a:ea typeface="+mn-ea"/>
                    <a:cs typeface="+mn-cs"/>
                  </a:rPr>
                  <a:t>〖𝑠𝑙𝑖𝑐𝑒〗^𝑖𝑛</a:t>
                </a:r>
                <a:r>
                  <a:rPr lang="en-US" sz="1200" kern="1200" dirty="0">
                    <a:solidFill>
                      <a:schemeClr val="tx1"/>
                    </a:solidFill>
                    <a:effectLst/>
                    <a:latin typeface="+mn-lt"/>
                    <a:ea typeface="+mn-ea"/>
                    <a:cs typeface="+mn-cs"/>
                  </a:rPr>
                  <a:t> and  </a:t>
                </a:r>
                <a:r>
                  <a:rPr lang="en-US" sz="1200" i="0" kern="1200">
                    <a:solidFill>
                      <a:schemeClr val="tx1"/>
                    </a:solidFill>
                    <a:effectLst/>
                    <a:latin typeface="Cambria Math" panose="02040503050406030204" pitchFamily="18" charset="0"/>
                    <a:ea typeface="+mn-ea"/>
                    <a:cs typeface="+mn-cs"/>
                  </a:rPr>
                  <a:t>〖𝑠𝑙𝑖𝑐𝑒〗^𝑜𝑢𝑡</a:t>
                </a:r>
                <a:r>
                  <a:rPr lang="en-US" sz="1200" kern="1200" dirty="0">
                    <a:solidFill>
                      <a:schemeClr val="tx1"/>
                    </a:solidFill>
                    <a:effectLst/>
                    <a:latin typeface="+mn-lt"/>
                    <a:ea typeface="+mn-ea"/>
                    <a:cs typeface="+mn-cs"/>
                  </a:rPr>
                  <a:t>. The procedures for moving in the Y and Z direction cases are almost like in the X direction case where, for the Y direction, the Y-driven lines are updated with X-driven procedure, the Z-driven lines are updated with the Y-driven procedure, and the X-driven lines are updates with the Z-driven procedure. For the Z direction, in a similar way, the Z-driven lines are updated with the X-driven procedure, the X-driven lines are updated with the Y-driven procedure, and the Y-driven lines are updated with the Z-driven line procedure. </a:t>
                </a:r>
              </a:p>
              <a:p>
                <a:endParaRPr lang="en-US" sz="1200" kern="1200" dirty="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28</a:t>
            </a:fld>
            <a:endParaRPr lang="en-US"/>
          </a:p>
        </p:txBody>
      </p:sp>
    </p:spTree>
    <p:extLst>
      <p:ext uri="{BB962C8B-B14F-4D97-AF65-F5344CB8AC3E}">
        <p14:creationId xmlns:p14="http://schemas.microsoft.com/office/powerpoint/2010/main" val="8120641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29</a:t>
            </a:fld>
            <a:endParaRPr lang="en-US"/>
          </a:p>
        </p:txBody>
      </p:sp>
    </p:spTree>
    <p:extLst>
      <p:ext uri="{BB962C8B-B14F-4D97-AF65-F5344CB8AC3E}">
        <p14:creationId xmlns:p14="http://schemas.microsoft.com/office/powerpoint/2010/main" val="26279472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Surveillance systems rely on remote sensors that sense energy emitted from or reflected by an object (or several objects) of interest and other sources of energy like clutter. For civilian and military applications with far imagery distance like anti-missile systems, early-warning systems, and infrared search and track systems, the target of interest often appears as a dim point embedded in a heavy cluttered background. The dim point target is typically characterized by its temporal dynamics rather than its shape (spatial) characteristics</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30</a:t>
            </a:fld>
            <a:endParaRPr lang="en-US"/>
          </a:p>
        </p:txBody>
      </p:sp>
    </p:spTree>
    <p:extLst>
      <p:ext uri="{BB962C8B-B14F-4D97-AF65-F5344CB8AC3E}">
        <p14:creationId xmlns:p14="http://schemas.microsoft.com/office/powerpoint/2010/main" val="1046655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אלמנטים חוטים</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4</a:t>
            </a:fld>
            <a:endParaRPr lang="en-US"/>
          </a:p>
        </p:txBody>
      </p:sp>
    </p:spTree>
    <p:extLst>
      <p:ext uri="{BB962C8B-B14F-4D97-AF65-F5344CB8AC3E}">
        <p14:creationId xmlns:p14="http://schemas.microsoft.com/office/powerpoint/2010/main" val="18676036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r>
              <a:rPr lang="en-US" sz="1200" b="1" kern="1200" dirty="0">
                <a:solidFill>
                  <a:schemeClr val="tx1"/>
                </a:solidFill>
                <a:effectLst/>
                <a:latin typeface="+mn-lt"/>
                <a:ea typeface="+mn-ea"/>
                <a:cs typeface="+mn-cs"/>
              </a:rPr>
              <a:t>Clutter and noise</a:t>
            </a:r>
            <a:r>
              <a:rPr lang="en-US" sz="1200" kern="1200" dirty="0">
                <a:solidFill>
                  <a:schemeClr val="tx1"/>
                </a:solidFill>
                <a:effectLst/>
                <a:latin typeface="+mn-lt"/>
                <a:ea typeface="+mn-ea"/>
                <a:cs typeface="+mn-cs"/>
              </a:rPr>
              <a:t>  – From background objects like clouds, sunlight spots, and sensor noise that can cause false tracking and tracks detection misses. This issue can be handled by a background suppression (whitening</a:t>
            </a:r>
            <a:r>
              <a:rPr lang="he-IL"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process as a part of the preprocessing stage or as an integral part of the tracking algorithm, with a goal, to suppress the clutter/ background without affecting the target signature. Article [24] presents an overview of current approaches as well as convolutional neural network-based approach for enhancement of infrared images containing a dim target.</a:t>
            </a:r>
          </a:p>
          <a:p>
            <a:r>
              <a:rPr lang="en-US" sz="1200" kern="1200" dirty="0">
                <a:solidFill>
                  <a:schemeClr val="tx1"/>
                </a:solidFill>
                <a:effectLst/>
                <a:latin typeface="+mn-lt"/>
                <a:ea typeface="+mn-ea"/>
                <a:cs typeface="+mn-cs"/>
              </a:rPr>
              <a:t> </a:t>
            </a:r>
          </a:p>
          <a:p>
            <a:pPr lvl="0"/>
            <a:r>
              <a:rPr lang="en-US" sz="1200" b="1" kern="1200" dirty="0">
                <a:solidFill>
                  <a:schemeClr val="tx1"/>
                </a:solidFill>
                <a:effectLst/>
                <a:latin typeface="+mn-lt"/>
                <a:ea typeface="+mn-ea"/>
                <a:cs typeface="+mn-cs"/>
              </a:rPr>
              <a:t>Maneuverable target</a:t>
            </a:r>
            <a:r>
              <a:rPr lang="en-US" sz="1200" kern="1200" dirty="0">
                <a:solidFill>
                  <a:schemeClr val="tx1"/>
                </a:solidFill>
                <a:effectLst/>
                <a:latin typeface="+mn-lt"/>
                <a:ea typeface="+mn-ea"/>
                <a:cs typeface="+mn-cs"/>
              </a:rPr>
              <a:t>  - Tracking Maneuvering targets is complicated due to the fact that acceleration is hard to model, as it can be induced by a variety of sources like atmospheric disturbances, which can cause unpredicted temporal acceleration. Sophisticated models are needed to model target motions [25, 26], and sensor measurements (like motion [27] or pixeled [28]), causing the estimation to be a nonlinear and non-Gaussian problem. </a:t>
            </a:r>
          </a:p>
          <a:p>
            <a:r>
              <a:rPr lang="en-US" sz="1200" kern="1200" dirty="0">
                <a:solidFill>
                  <a:schemeClr val="tx1"/>
                </a:solidFill>
                <a:effectLst/>
                <a:latin typeface="+mn-lt"/>
                <a:ea typeface="+mn-ea"/>
                <a:cs typeface="+mn-cs"/>
              </a:rPr>
              <a:t> </a:t>
            </a:r>
          </a:p>
          <a:p>
            <a:pPr lvl="0"/>
            <a:r>
              <a:rPr lang="en-US" sz="1200" b="1" kern="1200" dirty="0">
                <a:solidFill>
                  <a:schemeClr val="tx1"/>
                </a:solidFill>
                <a:effectLst/>
                <a:latin typeface="+mn-lt"/>
                <a:ea typeface="+mn-ea"/>
                <a:cs typeface="+mn-cs"/>
              </a:rPr>
              <a:t>Uncertain Data association</a:t>
            </a:r>
            <a:r>
              <a:rPr lang="en-US" sz="1200" kern="1200" dirty="0">
                <a:solidFill>
                  <a:schemeClr val="tx1"/>
                </a:solidFill>
                <a:effectLst/>
                <a:latin typeface="+mn-lt"/>
                <a:ea typeface="+mn-ea"/>
                <a:cs typeface="+mn-cs"/>
              </a:rPr>
              <a:t> – In the broader subject of motion-based Multitarget Tracking (MTT), in addition to the target state estimation as for Single Target Tracking (STT), data association is a significant issue, since in the case of multitarget the association between measurements and tracks are uncertain. The tracking algorithm addresses this issue explicitly or implicitly by advance and sophisticated modeling [6].</a:t>
            </a:r>
          </a:p>
          <a:p>
            <a:r>
              <a:rPr lang="en-US" sz="1200" kern="1200" dirty="0">
                <a:solidFill>
                  <a:schemeClr val="tx1"/>
                </a:solidFill>
                <a:effectLst/>
                <a:latin typeface="+mn-lt"/>
                <a:ea typeface="+mn-ea"/>
                <a:cs typeface="+mn-cs"/>
              </a:rPr>
              <a:t> </a:t>
            </a:r>
          </a:p>
          <a:p>
            <a:pPr lvl="0"/>
            <a:r>
              <a:rPr lang="en-US" sz="1200" b="1" kern="1200" dirty="0">
                <a:solidFill>
                  <a:schemeClr val="tx1"/>
                </a:solidFill>
                <a:effectLst/>
                <a:latin typeface="+mn-lt"/>
                <a:ea typeface="+mn-ea"/>
                <a:cs typeface="+mn-cs"/>
              </a:rPr>
              <a:t>Real-time</a:t>
            </a:r>
            <a:r>
              <a:rPr lang="en-US" sz="1200" kern="1200" dirty="0">
                <a:solidFill>
                  <a:schemeClr val="tx1"/>
                </a:solidFill>
                <a:effectLst/>
                <a:latin typeface="+mn-lt"/>
                <a:ea typeface="+mn-ea"/>
                <a:cs typeface="+mn-cs"/>
              </a:rPr>
              <a:t> – Often, it is required to finish processing a frame (or batch of frames) before the next frame arrives. Furthermore, the unpredictable and varying maneuvers of the dim target dictate a high frame rate for practical tracking purposes. </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E817BE7F-BC35-4461-B4E2-8102115FC3EE}" type="slidenum">
              <a:rPr lang="en-US" smtClean="0"/>
              <a:t>31</a:t>
            </a:fld>
            <a:endParaRPr lang="en-US"/>
          </a:p>
        </p:txBody>
      </p:sp>
    </p:spTree>
    <p:extLst>
      <p:ext uri="{BB962C8B-B14F-4D97-AF65-F5344CB8AC3E}">
        <p14:creationId xmlns:p14="http://schemas.microsoft.com/office/powerpoint/2010/main" val="33018034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3" fontAlgn="base"/>
            <a:r>
              <a:rPr lang="en-US" sz="1200" b="1" i="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Detect Before Track (DBT)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general scheme in the DBT category involves detections from the sensor measurements, typically using the threshold measurement model [28], and then the </a:t>
            </a:r>
            <a:r>
              <a:rPr lang="en-US" sz="1200" kern="1200" dirty="0" err="1">
                <a:solidFill>
                  <a:schemeClr val="tx1"/>
                </a:solidFill>
                <a:effectLst/>
                <a:latin typeface="+mn-lt"/>
                <a:ea typeface="+mn-ea"/>
                <a:cs typeface="+mn-cs"/>
              </a:rPr>
              <a:t>thresholded</a:t>
            </a:r>
            <a:r>
              <a:rPr lang="en-US" sz="1200" kern="1200" dirty="0">
                <a:solidFill>
                  <a:schemeClr val="tx1"/>
                </a:solidFill>
                <a:effectLst/>
                <a:latin typeface="+mn-lt"/>
                <a:ea typeface="+mn-ea"/>
                <a:cs typeface="+mn-cs"/>
              </a:rPr>
              <a:t> measurements are fed into the tracking algorithm. The measurement-track association typically handled before the state estimation. In general, DBT methods attain good performance when tracking objects in the scenarios of high SNR. However, in low SNR, the tracking tends to fail as a large number of outliers are detected, or the target might be completely missed. A detailed description of the DBT approach can be found in [6]. The most common approaches for data association include multiple hypothesis tracking (MHT), joint probabilistic data association (JPDA), and random finite sets (RFS), and the most common approaches for estimation of target state filtering include Kalman filter and particle filter described in [30].</a:t>
            </a:r>
          </a:p>
          <a:p>
            <a:r>
              <a:rPr lang="en-US" sz="1200" kern="1200" dirty="0">
                <a:solidFill>
                  <a:schemeClr val="tx1"/>
                </a:solidFill>
                <a:effectLst/>
                <a:latin typeface="+mn-lt"/>
                <a:ea typeface="+mn-ea"/>
                <a:cs typeface="+mn-cs"/>
              </a:rPr>
              <a:t> </a:t>
            </a:r>
          </a:p>
          <a:p>
            <a:pPr lvl="3" fontAlgn="base"/>
            <a:r>
              <a:rPr lang="en-US" sz="1200" b="1" i="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Track Before Detect (TBD)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This category is also known as joint detection and tracking. The general scheme involves using the whole raw sensor data as input for tracking where relatively multiple trajectories are estimated, but no commitment is initially made for any specific trajectory. Target detection is declared after a continual tracking for the trajectory whose posterior probability is the highest. This schema improves tracking performance by using a multi-frame to accumulate target information. As no intermediate detection takes place in TBD, no explicit data association is needed. The advantage of improved performance for low SNR scenarios comes with complex computation and delay in the target tracking. The TBD methods are typically classified into Bayesian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2.4.3.2.1) and non-Bayesian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2.4.3.2.2) approaches.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E817BE7F-BC35-4461-B4E2-8102115FC3EE}" type="slidenum">
              <a:rPr lang="en-US" smtClean="0"/>
              <a:t>32</a:t>
            </a:fld>
            <a:endParaRPr lang="en-US"/>
          </a:p>
        </p:txBody>
      </p:sp>
    </p:spTree>
    <p:extLst>
      <p:ext uri="{BB962C8B-B14F-4D97-AF65-F5344CB8AC3E}">
        <p14:creationId xmlns:p14="http://schemas.microsoft.com/office/powerpoint/2010/main" val="41377024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4" fontAlgn="base"/>
            <a:r>
              <a:rPr lang="en-US" sz="1200" b="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Bayesian approaches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Bayesian TBD approaches, the target state and measurements are described by probability density function (PDF) build from the raw sensor measurements, motions modeling, and target birth/death modeling, then recursive Bayesian filtering is applied to obtain the target state estimation. The two leading families of methods used for recursive Bayesian TBD implementations are particle filtering, and ﬁnite set statistics (FISST) based filtering described in This approach shows good results handling complicated target motion, but in general, the recursive Bayesian filter is computationally intractable and needs numerical approximation resulting in substantial implementation cost.</a:t>
            </a:r>
          </a:p>
          <a:p>
            <a:r>
              <a:rPr lang="en-US" sz="1200" kern="1200" dirty="0">
                <a:solidFill>
                  <a:schemeClr val="tx1"/>
                </a:solidFill>
                <a:effectLst/>
                <a:latin typeface="+mn-lt"/>
                <a:ea typeface="+mn-ea"/>
                <a:cs typeface="+mn-cs"/>
              </a:rPr>
              <a:t> </a:t>
            </a:r>
          </a:p>
          <a:p>
            <a:pPr lvl="4" fontAlgn="base"/>
            <a:r>
              <a:rPr lang="en-US" sz="1200" b="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Non-Bayesian approaches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non-Bayesian approaches, at each time, the target energy in the last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frames is accumulated based on the velocity feature, and an optimization algorithm is used to ﬁnd the target track. Generally, a batch processing techniques are used where trajectories are estimated in a 3D image (a stack of 2D frames taken in uniform time intervals) with no commitment that they represent a target and only trajectories with a computed posterior probability above a certain threshold declared as targets. The non-Bayesian approaches include algorithms based on methods like multistage hypothesis testing (MHT) , 3D matched filter  projective transforms as Hough and Radon [9] and dynamic programming (DP) based on the Viterbi algorithm .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Although the non-</a:t>
            </a:r>
            <a:r>
              <a:rPr lang="en-US" sz="1200" b="1" kern="1200" dirty="0" err="1">
                <a:solidFill>
                  <a:schemeClr val="tx1"/>
                </a:solidFill>
                <a:effectLst/>
                <a:latin typeface="+mn-lt"/>
                <a:ea typeface="+mn-ea"/>
                <a:cs typeface="+mn-cs"/>
              </a:rPr>
              <a:t>bayesian</a:t>
            </a:r>
            <a:r>
              <a:rPr lang="en-US" sz="1200" b="1" kern="1200" dirty="0">
                <a:solidFill>
                  <a:schemeClr val="tx1"/>
                </a:solidFill>
                <a:effectLst/>
                <a:latin typeface="+mn-lt"/>
                <a:ea typeface="+mn-ea"/>
                <a:cs typeface="+mn-cs"/>
              </a:rPr>
              <a:t> approaches are less commonly used for MTT applications, there are scenarios where the target trajectory constitute a straight line or as a chain of straight line segments (piecewise constant velocity target) assuming that the curved trajectory sampled can be well approximated by breaking it into intervals in which for each interval velocity is treated as a constan</a:t>
            </a:r>
            <a:r>
              <a:rPr lang="en-US" sz="1200" kern="1200" dirty="0">
                <a:solidFill>
                  <a:schemeClr val="tx1"/>
                </a:solidFill>
                <a:effectLst/>
                <a:latin typeface="+mn-lt"/>
                <a:ea typeface="+mn-ea"/>
                <a:cs typeface="+mn-cs"/>
              </a:rPr>
              <a:t>t. For this kind of particular scenarios, there are efficient versions of non-</a:t>
            </a:r>
            <a:r>
              <a:rPr lang="en-US" sz="1200" kern="1200" dirty="0" err="1">
                <a:solidFill>
                  <a:schemeClr val="tx1"/>
                </a:solidFill>
                <a:effectLst/>
                <a:latin typeface="+mn-lt"/>
                <a:ea typeface="+mn-ea"/>
                <a:cs typeface="+mn-cs"/>
              </a:rPr>
              <a:t>bayesian</a:t>
            </a:r>
            <a:r>
              <a:rPr lang="en-US" sz="1200" kern="1200" dirty="0">
                <a:solidFill>
                  <a:schemeClr val="tx1"/>
                </a:solidFill>
                <a:effectLst/>
                <a:latin typeface="+mn-lt"/>
                <a:ea typeface="+mn-ea"/>
                <a:cs typeface="+mn-cs"/>
              </a:rPr>
              <a:t> algorithms </a:t>
            </a:r>
            <a:r>
              <a:rPr lang="en-US" sz="1200" b="1" kern="1200" dirty="0">
                <a:solidFill>
                  <a:schemeClr val="tx1"/>
                </a:solidFill>
                <a:effectLst/>
                <a:latin typeface="+mn-lt"/>
                <a:ea typeface="+mn-ea"/>
                <a:cs typeface="+mn-cs"/>
              </a:rPr>
              <a:t>with real-time performance</a:t>
            </a:r>
            <a:r>
              <a:rPr lang="en-US" sz="1200" kern="1200" dirty="0">
                <a:solidFill>
                  <a:schemeClr val="tx1"/>
                </a:solidFill>
                <a:effectLst/>
                <a:latin typeface="+mn-lt"/>
                <a:ea typeface="+mn-ea"/>
                <a:cs typeface="+mn-cs"/>
              </a:rPr>
              <a:t>, for example, the Viterbi algorithm used as part of unmanned aerial vehicle (UAV) collision avoidance system and the Hough transform used as part of detecting low radar cross-section targets application. </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E817BE7F-BC35-4461-B4E2-8102115FC3EE}" type="slidenum">
              <a:rPr lang="en-US" smtClean="0"/>
              <a:t>33</a:t>
            </a:fld>
            <a:endParaRPr lang="en-US"/>
          </a:p>
        </p:txBody>
      </p:sp>
    </p:spTree>
    <p:extLst>
      <p:ext uri="{BB962C8B-B14F-4D97-AF65-F5344CB8AC3E}">
        <p14:creationId xmlns:p14="http://schemas.microsoft.com/office/powerpoint/2010/main" val="25488827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34</a:t>
            </a:fld>
            <a:endParaRPr lang="en-US"/>
          </a:p>
        </p:txBody>
      </p:sp>
    </p:spTree>
    <p:extLst>
      <p:ext uri="{BB962C8B-B14F-4D97-AF65-F5344CB8AC3E}">
        <p14:creationId xmlns:p14="http://schemas.microsoft.com/office/powerpoint/2010/main" val="2950329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35</a:t>
            </a:fld>
            <a:endParaRPr lang="en-US"/>
          </a:p>
        </p:txBody>
      </p:sp>
    </p:spTree>
    <p:extLst>
      <p:ext uri="{BB962C8B-B14F-4D97-AF65-F5344CB8AC3E}">
        <p14:creationId xmlns:p14="http://schemas.microsoft.com/office/powerpoint/2010/main" val="12044095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37</a:t>
            </a:fld>
            <a:endParaRPr lang="en-US"/>
          </a:p>
        </p:txBody>
      </p:sp>
    </p:spTree>
    <p:extLst>
      <p:ext uri="{BB962C8B-B14F-4D97-AF65-F5344CB8AC3E}">
        <p14:creationId xmlns:p14="http://schemas.microsoft.com/office/powerpoint/2010/main" val="38521137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0EF24B9B-10AD-47C6-BF7D-FD89EA10EA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4EB286D0-E2F7-4CB3-A917-ED9140693ADA}" type="slidenum">
              <a:rPr lang="ar-SA" altLang="en-US" smtClean="0"/>
              <a:pPr algn="l">
                <a:spcBef>
                  <a:spcPct val="0"/>
                </a:spcBef>
              </a:pPr>
              <a:t>38</a:t>
            </a:fld>
            <a:endParaRPr lang="en-US" altLang="en-US"/>
          </a:p>
        </p:txBody>
      </p:sp>
      <p:sp>
        <p:nvSpPr>
          <p:cNvPr id="30723" name="Rectangle 2">
            <a:extLst>
              <a:ext uri="{FF2B5EF4-FFF2-40B4-BE49-F238E27FC236}">
                <a16:creationId xmlns:a16="http://schemas.microsoft.com/office/drawing/2014/main" id="{30FBAA6C-7AE6-4A1F-A52E-BE648F3BC70A}"/>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F10FA816-F25E-4E79-9368-10FEA7F492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altLang="en-US"/>
              <a:t>The name of proposed algorithm is abbreviation of …</a:t>
            </a:r>
          </a:p>
          <a:p>
            <a:pPr algn="l" rtl="0" eaLnBrk="1" hangingPunct="1"/>
            <a:r>
              <a:rPr lang="en-US" altLang="en-US"/>
              <a:t>The qualities are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7182ED5E-0EA6-4127-B020-2BCBF048A6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8B43685-65F9-4C26-BE1F-25B59C8FC04B}" type="slidenum">
              <a:rPr lang="ar-SA" altLang="en-US" smtClean="0"/>
              <a:pPr algn="l">
                <a:spcBef>
                  <a:spcPct val="0"/>
                </a:spcBef>
              </a:pPr>
              <a:t>41</a:t>
            </a:fld>
            <a:endParaRPr lang="en-US" altLang="en-US"/>
          </a:p>
        </p:txBody>
      </p:sp>
      <p:sp>
        <p:nvSpPr>
          <p:cNvPr id="45059" name="Rectangle 2">
            <a:extLst>
              <a:ext uri="{FF2B5EF4-FFF2-40B4-BE49-F238E27FC236}">
                <a16:creationId xmlns:a16="http://schemas.microsoft.com/office/drawing/2014/main" id="{4B8E93C0-99C2-40F3-9BDD-80C526346B71}"/>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8EDB6BCE-48E9-4256-8669-5EF895CDBC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5</a:t>
            </a:fld>
            <a:endParaRPr lang="en-US"/>
          </a:p>
        </p:txBody>
      </p:sp>
    </p:spTree>
    <p:extLst>
      <p:ext uri="{BB962C8B-B14F-4D97-AF65-F5344CB8AC3E}">
        <p14:creationId xmlns:p14="http://schemas.microsoft.com/office/powerpoint/2010/main" val="211356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interest is in the detection of a sub-pixel target, which is significantly smaller than pixel size, where there is no need to take into account the target point spread function, which is assumed to have its entire support inside a single pixel.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Multiscale based algorithm – develop by Boris Efrati in its thesis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Dynamic Mono-scale based algorithm – this thesis</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6</a:t>
            </a:fld>
            <a:endParaRPr lang="en-US"/>
          </a:p>
        </p:txBody>
      </p:sp>
    </p:spTree>
    <p:extLst>
      <p:ext uri="{BB962C8B-B14F-4D97-AF65-F5344CB8AC3E}">
        <p14:creationId xmlns:p14="http://schemas.microsoft.com/office/powerpoint/2010/main" val="2200025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7</a:t>
            </a:fld>
            <a:endParaRPr lang="en-US"/>
          </a:p>
        </p:txBody>
      </p:sp>
    </p:spTree>
    <p:extLst>
      <p:ext uri="{BB962C8B-B14F-4D97-AF65-F5344CB8AC3E}">
        <p14:creationId xmlns:p14="http://schemas.microsoft.com/office/powerpoint/2010/main" val="889310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477637B8-6FE8-43E0-96F9-E98BBF6D36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47E1B4E1-769B-4792-AF46-18911D5E646B}" type="slidenum">
              <a:rPr lang="ar-SA" altLang="en-US" smtClean="0"/>
              <a:pPr algn="l">
                <a:spcBef>
                  <a:spcPct val="0"/>
                </a:spcBef>
              </a:pPr>
              <a:t>8</a:t>
            </a:fld>
            <a:endParaRPr lang="en-US" altLang="en-US"/>
          </a:p>
        </p:txBody>
      </p:sp>
      <p:sp>
        <p:nvSpPr>
          <p:cNvPr id="6147" name="Rectangle 2">
            <a:extLst>
              <a:ext uri="{FF2B5EF4-FFF2-40B4-BE49-F238E27FC236}">
                <a16:creationId xmlns:a16="http://schemas.microsoft.com/office/drawing/2014/main" id="{45472E1B-A705-4BA5-A354-F228078BE535}"/>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6148" name="Rectangle 3">
                <a:extLst>
                  <a:ext uri="{FF2B5EF4-FFF2-40B4-BE49-F238E27FC236}">
                    <a16:creationId xmlns:a16="http://schemas.microsoft.com/office/drawing/2014/main" id="{518B294D-C970-4F47-B5D6-C94A88438ADE}"/>
                  </a:ext>
                </a:extLst>
              </p:cNvPr>
              <p:cNvSpPr>
                <a:spLocks noGrp="1" noChangeArrowheads="1"/>
              </p:cNvSpPr>
              <p:nvPr>
                <p:ph type="body" idx="1"/>
              </p:nvPr>
            </p:nvSpPr>
            <p:spPr>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pPr marL="228600" indent="-228600" eaLnBrk="1" hangingPunct="1"/>
                <a14:m>
                  <m:oMath xmlns:m="http://schemas.openxmlformats.org/officeDocument/2006/math">
                    <m:r>
                      <m:rPr>
                        <m:nor/>
                      </m:rPr>
                      <a:rPr lang="en-US" altLang="en-US" dirty="0" smtClean="0"/>
                      <m:t>point</m:t>
                    </m:r>
                    <m:r>
                      <m:rPr>
                        <m:nor/>
                      </m:rPr>
                      <a:rPr lang="en-US" altLang="en-US" dirty="0" smtClean="0"/>
                      <m:t> </m:t>
                    </m:r>
                    <m:r>
                      <m:rPr>
                        <m:nor/>
                      </m:rPr>
                      <a:rPr lang="en-US" altLang="en-US" dirty="0" smtClean="0"/>
                      <m:t>and</m:t>
                    </m:r>
                    <m:r>
                      <m:rPr>
                        <m:nor/>
                      </m:rPr>
                      <a:rPr lang="en-US" altLang="en-US" dirty="0" smtClean="0"/>
                      <m:t> </m:t>
                    </m:r>
                    <m:r>
                      <m:rPr>
                        <m:nor/>
                      </m:rPr>
                      <a:rPr lang="en-US" altLang="en-US" dirty="0" smtClean="0"/>
                      <m:t>unit</m:t>
                    </m:r>
                    <m:r>
                      <m:rPr>
                        <m:nor/>
                      </m:rPr>
                      <a:rPr lang="en-US" altLang="en-US" dirty="0" smtClean="0"/>
                      <m:t> </m:t>
                    </m:r>
                    <m:r>
                      <m:rPr>
                        <m:nor/>
                      </m:rPr>
                      <a:rPr lang="en-US" altLang="en-US" dirty="0" smtClean="0"/>
                      <m:t>vector</m:t>
                    </m:r>
                    <m:r>
                      <a:rPr lang="en-US" altLang="en-US" b="0" i="1" dirty="0" smtClean="0">
                        <a:latin typeface="Cambria Math" panose="02040503050406030204" pitchFamily="18" charset="0"/>
                      </a:rPr>
                      <m:t> </m:t>
                    </m:r>
                    <m:sSup>
                      <m:sSupPr>
                        <m:ctrlPr>
                          <a:rPr lang="en-US" sz="1200" i="1" smtClean="0">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𝑅</m:t>
                        </m:r>
                      </m:e>
                      <m:sup>
                        <m:r>
                          <a:rPr lang="en-US" sz="1200" b="0" i="1" smtClean="0">
                            <a:solidFill>
                              <a:schemeClr val="tx1"/>
                            </a:solidFill>
                            <a:latin typeface="Cambria Math" panose="02040503050406030204" pitchFamily="18" charset="0"/>
                          </a:rPr>
                          <m:t>6</m:t>
                        </m:r>
                      </m:sup>
                    </m:sSup>
                    <m:r>
                      <a:rPr lang="en-US" sz="1200" i="1" smtClean="0">
                        <a:solidFill>
                          <a:schemeClr val="tx1"/>
                        </a:solidFill>
                        <a:latin typeface="Cambria Math" panose="02040503050406030204" pitchFamily="18" charset="0"/>
                        <a:ea typeface="Cambria Math" panose="02040503050406030204" pitchFamily="18" charset="0"/>
                      </a:rPr>
                      <m:t>→</m:t>
                    </m:r>
                    <m:sSup>
                      <m:sSupPr>
                        <m:ctrlPr>
                          <a:rPr lang="en-US" sz="1200" i="1" smtClean="0">
                            <a:solidFill>
                              <a:schemeClr val="tx1"/>
                            </a:solidFill>
                            <a:latin typeface="Cambria Math" panose="02040503050406030204" pitchFamily="18" charset="0"/>
                            <a:ea typeface="Cambria Math" panose="02040503050406030204" pitchFamily="18" charset="0"/>
                          </a:rPr>
                        </m:ctrlPr>
                      </m:sSupPr>
                      <m:e>
                        <m:r>
                          <a:rPr lang="en-US" sz="1200" b="0" i="1" smtClean="0">
                            <a:solidFill>
                              <a:schemeClr val="tx1"/>
                            </a:solidFill>
                            <a:latin typeface="Cambria Math" panose="02040503050406030204" pitchFamily="18" charset="0"/>
                            <a:ea typeface="Cambria Math" panose="02040503050406030204" pitchFamily="18" charset="0"/>
                          </a:rPr>
                          <m:t>𝑅</m:t>
                        </m:r>
                      </m:e>
                      <m:sup>
                        <m:r>
                          <a:rPr lang="en-US" sz="1200" b="0" i="1" smtClean="0">
                            <a:solidFill>
                              <a:schemeClr val="tx1"/>
                            </a:solidFill>
                            <a:latin typeface="Cambria Math" panose="02040503050406030204" pitchFamily="18" charset="0"/>
                            <a:ea typeface="Cambria Math" panose="02040503050406030204" pitchFamily="18" charset="0"/>
                          </a:rPr>
                          <m:t>4</m:t>
                        </m:r>
                      </m:sup>
                    </m:sSup>
                  </m:oMath>
                </a14:m>
                <a:r>
                  <a:rPr lang="en-US" altLang="en-US" dirty="0"/>
                  <a:t> </a:t>
                </a:r>
              </a:p>
            </p:txBody>
          </p:sp>
        </mc:Choice>
        <mc:Fallback xmlns="">
          <p:sp>
            <p:nvSpPr>
              <p:cNvPr id="6148" name="Rectangle 3">
                <a:extLst>
                  <a:ext uri="{FF2B5EF4-FFF2-40B4-BE49-F238E27FC236}">
                    <a16:creationId xmlns:a16="http://schemas.microsoft.com/office/drawing/2014/main" id="{518B294D-C970-4F47-B5D6-C94A88438A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r>
                  <a:rPr lang="en-US" altLang="en-US" i="0" dirty="0">
                    <a:latin typeface="Cambria Math" panose="02040503050406030204" pitchFamily="18" charset="0"/>
                  </a:rPr>
                  <a:t>"point and unit vector</a:t>
                </a:r>
                <a:r>
                  <a:rPr lang="en-US" altLang="en-US" b="0" i="0" dirty="0">
                    <a:latin typeface="Cambria Math" panose="02040503050406030204" pitchFamily="18" charset="0"/>
                  </a:rPr>
                  <a:t>" </a:t>
                </a:r>
                <a:r>
                  <a:rPr lang="en-US" sz="1200" b="0" i="0">
                    <a:solidFill>
                      <a:schemeClr val="tx1"/>
                    </a:solidFill>
                    <a:latin typeface="Cambria Math" panose="02040503050406030204" pitchFamily="18" charset="0"/>
                  </a:rPr>
                  <a:t>𝑅^6</a:t>
                </a:r>
                <a:r>
                  <a:rPr lang="en-US" sz="1200" i="0">
                    <a:solidFill>
                      <a:schemeClr val="tx1"/>
                    </a:solidFill>
                    <a:latin typeface="Cambria Math" panose="02040503050406030204" pitchFamily="18" charset="0"/>
                    <a:ea typeface="Cambria Math" panose="02040503050406030204" pitchFamily="18" charset="0"/>
                  </a:rPr>
                  <a:t>→</a:t>
                </a:r>
                <a:r>
                  <a:rPr lang="en-US" sz="1200" b="0" i="0">
                    <a:solidFill>
                      <a:schemeClr val="tx1"/>
                    </a:solidFill>
                    <a:latin typeface="Cambria Math" panose="02040503050406030204" pitchFamily="18" charset="0"/>
                    <a:ea typeface="Cambria Math" panose="02040503050406030204" pitchFamily="18" charset="0"/>
                  </a:rPr>
                  <a:t>𝑅^4</a:t>
                </a:r>
                <a:r>
                  <a:rPr lang="en-US" altLang="en-US" dirty="0"/>
                  <a:t> </a:t>
                </a:r>
              </a:p>
            </p:txBody>
          </p:sp>
        </mc:Fallback>
      </mc:AlternateContent>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7801098B-BC34-4762-9DEC-B0902075AA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9F67093-0FEC-4EF5-B5E0-4390F9167AF6}" type="slidenum">
              <a:rPr lang="ar-SA" altLang="en-US" smtClean="0"/>
              <a:pPr algn="l">
                <a:spcBef>
                  <a:spcPct val="0"/>
                </a:spcBef>
              </a:pPr>
              <a:t>9</a:t>
            </a:fld>
            <a:endParaRPr lang="en-US" altLang="en-US"/>
          </a:p>
        </p:txBody>
      </p:sp>
      <p:sp>
        <p:nvSpPr>
          <p:cNvPr id="9219" name="Rectangle 2">
            <a:extLst>
              <a:ext uri="{FF2B5EF4-FFF2-40B4-BE49-F238E27FC236}">
                <a16:creationId xmlns:a16="http://schemas.microsoft.com/office/drawing/2014/main" id="{4BCD38E0-5695-44C0-890F-CED3C86A4763}"/>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A6F52D07-8681-4EAA-9AF2-38C8B5BEF8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sz="1200" kern="1200" dirty="0">
                <a:solidFill>
                  <a:schemeClr val="tx1"/>
                </a:solidFill>
                <a:effectLst/>
                <a:latin typeface="+mn-lt"/>
                <a:ea typeface="+mn-ea"/>
                <a:cs typeface="+mn-cs"/>
              </a:rPr>
              <a:t>The X-Ray transform is not uniquely defined in the discrete case because integration over a discrete array is not well defined, and requires a choice of interpolation of the discrete data into the continuous domain so the integral can be evaluated.</a:t>
            </a:r>
          </a:p>
          <a:p>
            <a:pPr algn="l" rtl="0" eaLnBrk="1" hangingPunct="1"/>
            <a:endParaRPr lang="en-US" altLang="en-US" sz="1200" kern="1200" dirty="0">
              <a:solidFill>
                <a:schemeClr val="tx1"/>
              </a:solidFill>
              <a:effectLst/>
              <a:latin typeface="+mn-lt"/>
              <a:ea typeface="+mn-ea"/>
              <a:cs typeface="+mn-cs"/>
            </a:endParaRPr>
          </a:p>
          <a:p>
            <a:pPr algn="l" rtl="0" eaLnBrk="1" hangingPunct="1"/>
            <a:r>
              <a:rPr lang="en-US" altLang="en-US" sz="1200" kern="1200" dirty="0">
                <a:solidFill>
                  <a:schemeClr val="tx1"/>
                </a:solidFill>
                <a:effectLst/>
                <a:latin typeface="+mn-lt"/>
                <a:ea typeface="+mn-ea"/>
                <a:cs typeface="+mn-cs"/>
              </a:rPr>
              <a:t>The Piecewise constant interpolation - </a:t>
            </a:r>
            <a:r>
              <a:rPr lang="en-US" sz="1200" kern="1200" dirty="0">
                <a:solidFill>
                  <a:schemeClr val="tx1"/>
                </a:solidFill>
                <a:effectLst/>
                <a:latin typeface="+mn-lt"/>
                <a:ea typeface="+mn-ea"/>
                <a:cs typeface="+mn-cs"/>
              </a:rPr>
              <a:t>widely used in image processing, as it is simple and consistent with the image display on the computer display</a:t>
            </a:r>
          </a:p>
          <a:p>
            <a:pPr algn="l" rtl="0" eaLnBrk="1" hangingPunct="1"/>
            <a:endParaRPr lang="en-US" altLang="en-US" dirty="0"/>
          </a:p>
          <a:p>
            <a:pPr algn="l" rtl="0" eaLnBrk="1" hangingPunct="1"/>
            <a:r>
              <a:rPr lang="en-US" sz="1200" kern="1200" dirty="0">
                <a:solidFill>
                  <a:schemeClr val="tx1"/>
                </a:solidFill>
                <a:effectLst/>
                <a:latin typeface="+mn-lt"/>
                <a:ea typeface="+mn-ea"/>
                <a:cs typeface="+mn-cs"/>
              </a:rPr>
              <a:t>In the discrete case, the integral is replaced by a summation operator, and the line integral is defined as a weighted sum.</a:t>
            </a:r>
          </a:p>
        </p:txBody>
      </p:sp>
    </p:spTree>
    <p:extLst>
      <p:ext uri="{BB962C8B-B14F-4D97-AF65-F5344CB8AC3E}">
        <p14:creationId xmlns:p14="http://schemas.microsoft.com/office/powerpoint/2010/main" val="2267507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7801098B-BC34-4762-9DEC-B0902075AA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9F67093-0FEC-4EF5-B5E0-4390F9167AF6}" type="slidenum">
              <a:rPr lang="ar-SA" altLang="en-US" smtClean="0"/>
              <a:pPr algn="l">
                <a:spcBef>
                  <a:spcPct val="0"/>
                </a:spcBef>
              </a:pPr>
              <a:t>10</a:t>
            </a:fld>
            <a:endParaRPr lang="en-US" altLang="en-US"/>
          </a:p>
        </p:txBody>
      </p:sp>
      <p:sp>
        <p:nvSpPr>
          <p:cNvPr id="9219" name="Rectangle 2">
            <a:extLst>
              <a:ext uri="{FF2B5EF4-FFF2-40B4-BE49-F238E27FC236}">
                <a16:creationId xmlns:a16="http://schemas.microsoft.com/office/drawing/2014/main" id="{4BCD38E0-5695-44C0-890F-CED3C86A4763}"/>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A6F52D07-8681-4EAA-9AF2-38C8B5BEF8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altLang="en-US" dirty="0"/>
              <a:t>Another aspect is choosing expressive set and parameterization of line segments for line integration </a:t>
            </a:r>
          </a:p>
          <a:p>
            <a:pPr algn="l" rtl="0" eaLnBrk="1" hangingPunct="1"/>
            <a:endParaRPr lang="en-US" altLang="en-US" dirty="0"/>
          </a:p>
          <a:p>
            <a:pPr algn="l" rtl="0" eaLnBrk="1" hangingPunct="1"/>
            <a:r>
              <a:rPr lang="en-US" sz="1200" kern="1200" dirty="0">
                <a:solidFill>
                  <a:schemeClr val="tx1"/>
                </a:solidFill>
                <a:effectLst/>
                <a:latin typeface="+mn-lt"/>
                <a:ea typeface="+mn-ea"/>
                <a:cs typeface="+mn-cs"/>
              </a:rPr>
              <a:t>This system of lines corresponds to a family of lines that are equally sampled with respect to their slopes and not with respect to their angles, and the uniform spacing of lines in each projection varies with respect to the slope. This is not the natural choice and might be problematic for reconstruction applications like CT, but for the application of curve detection , it is sufficient.</a:t>
            </a:r>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2/27/2020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2/27/2020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2/27/2020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600201"/>
            <a:ext cx="53848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941763"/>
            <a:ext cx="53848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BFD0CC2-A9D1-42BF-A95F-C91301BCE71F}"/>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7" name="Rectangle 5">
            <a:extLst>
              <a:ext uri="{FF2B5EF4-FFF2-40B4-BE49-F238E27FC236}">
                <a16:creationId xmlns:a16="http://schemas.microsoft.com/office/drawing/2014/main" id="{6A451560-78BA-438F-9144-0EC42DC03769}"/>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8" name="Rectangle 6">
            <a:extLst>
              <a:ext uri="{FF2B5EF4-FFF2-40B4-BE49-F238E27FC236}">
                <a16:creationId xmlns:a16="http://schemas.microsoft.com/office/drawing/2014/main" id="{3B0B2995-2F92-414C-A95B-46FDF957FB51}"/>
              </a:ext>
            </a:extLst>
          </p:cNvPr>
          <p:cNvSpPr>
            <a:spLocks noGrp="1" noChangeArrowheads="1"/>
          </p:cNvSpPr>
          <p:nvPr>
            <p:ph type="sldNum" sz="quarter" idx="12"/>
          </p:nvPr>
        </p:nvSpPr>
        <p:spPr>
          <a:ln/>
        </p:spPr>
        <p:txBody>
          <a:bodyPr/>
          <a:lstStyle>
            <a:lvl1pPr>
              <a:defRPr/>
            </a:lvl1pPr>
          </a:lstStyle>
          <a:p>
            <a:pPr>
              <a:defRPr/>
            </a:pPr>
            <a:fld id="{F3F89663-D787-41AF-8EA4-2AD43C455FFF}" type="slidenum">
              <a:rPr lang="ar-SA" altLang="en-US"/>
              <a:pPr>
                <a:defRPr/>
              </a:pPr>
              <a:t>‹#›</a:t>
            </a:fld>
            <a:endParaRPr lang="en-US" altLang="en-US"/>
          </a:p>
        </p:txBody>
      </p:sp>
    </p:spTree>
    <p:extLst>
      <p:ext uri="{BB962C8B-B14F-4D97-AF65-F5344CB8AC3E}">
        <p14:creationId xmlns:p14="http://schemas.microsoft.com/office/powerpoint/2010/main" val="3593961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2/27/2020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2/27/2020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2/27/2020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2/27/2020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2/27/2020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2/27/2020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2/27/2020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2/27/2020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2/27/2020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 id="2147483763" r:id="rId12"/>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notesSlide" Target="../notesSlides/notesSlide10.xml"/><Relationship Id="rId7" Type="http://schemas.openxmlformats.org/officeDocument/2006/relationships/image" Target="../media/image36.wmf"/><Relationship Id="rId12" Type="http://schemas.openxmlformats.org/officeDocument/2006/relationships/slide" Target="slide12.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37.emf"/><Relationship Id="rId5" Type="http://schemas.openxmlformats.org/officeDocument/2006/relationships/image" Target="../media/image35.wmf"/><Relationship Id="rId10" Type="http://schemas.openxmlformats.org/officeDocument/2006/relationships/oleObject" Target="../embeddings/oleObject4.bin"/><Relationship Id="rId4" Type="http://schemas.openxmlformats.org/officeDocument/2006/relationships/oleObject" Target="../embeddings/oleObject2.bin"/><Relationship Id="rId9"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70.png"/></Relationships>
</file>

<file path=ppt/slides/_rels/slide1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0.png"/><Relationship Id="rId7"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slide" Target="slide17.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4.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5.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slide" Target="slide25.xml"/><Relationship Id="rId4" Type="http://schemas.openxmlformats.org/officeDocument/2006/relationships/slide" Target="slide24.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slide" Target="slide27.xml"/></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slide" Target="slide29.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ipam.ucla.edu/programs/long-programs/multiscale-geometry-and-analysis-in-high-dimension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hyperlink" Target="../../../PP_defence/out.avi" TargetMode="External"/><Relationship Id="rId4" Type="http://schemas.openxmlformats.org/officeDocument/2006/relationships/hyperlink" Target="out.avi"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video" Target="file:///C:\Documents%20and%20Settings\Yoash%20Chassidim\My%20Documents\Phd\Presentations\Philips%20Soroka\mov.avi" TargetMode="External"/><Relationship Id="rId6" Type="http://schemas.openxmlformats.org/officeDocument/2006/relationships/hyperlink" Target="j2a.avi" TargetMode="External"/><Relationship Id="rId5" Type="http://schemas.openxmlformats.org/officeDocument/2006/relationships/image" Target="../media/image77.png"/><Relationship Id="rId4" Type="http://schemas.openxmlformats.org/officeDocument/2006/relationships/image" Target="../media/image76.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78.w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84.wmf"/><Relationship Id="rId3" Type="http://schemas.openxmlformats.org/officeDocument/2006/relationships/image" Target="../media/image80.png"/><Relationship Id="rId7" Type="http://schemas.openxmlformats.org/officeDocument/2006/relationships/hyperlink" Target="../SHAS_PP/10.avi"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hyperlink" Target="Clip0003.avi" TargetMode="Externa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video" Target="file:///C:\Documents%20and%20Settings\Yoash%20Chassidim\My%20Documents\Phd\Presentations\Philips%20Soroka\mov.avi" TargetMode="Externa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ideo" Target="file:///C:\Documents%20and%20Settings\Yoash%20Chassidim\My%20Documents\Phd\Presentations\Philips%20Soroka\mov.avi" TargetMode="Externa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7.xml"/><Relationship Id="rId7" Type="http://schemas.openxmlformats.org/officeDocument/2006/relationships/image" Target="../media/image19.png"/><Relationship Id="rId12"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8.png"/><Relationship Id="rId11" Type="http://schemas.openxmlformats.org/officeDocument/2006/relationships/image" Target="../media/image21.pn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image" Target="../media/image15.wmf"/></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 close up of a logo&#10;&#10;Description automatically generated">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4222143"/>
            <a:ext cx="11260667" cy="2170189"/>
          </a:xfrm>
          <a:prstGeom prst="rect">
            <a:avLst/>
          </a:prstGeom>
        </p:spPr>
      </p:pic>
      <p:sp>
        <p:nvSpPr>
          <p:cNvPr id="11" name="Content Placeholder 2">
            <a:extLst>
              <a:ext uri="{FF2B5EF4-FFF2-40B4-BE49-F238E27FC236}">
                <a16:creationId xmlns:a16="http://schemas.microsoft.com/office/drawing/2014/main" id="{53E00F0B-B9BB-4133-A176-5497A2BC648F}"/>
              </a:ext>
            </a:extLst>
          </p:cNvPr>
          <p:cNvSpPr txBox="1">
            <a:spLocks/>
          </p:cNvSpPr>
          <p:nvPr/>
        </p:nvSpPr>
        <p:spPr>
          <a:xfrm>
            <a:off x="1582043" y="1739936"/>
            <a:ext cx="8534400" cy="13377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Geometric Analysis Based Algorithms </a:t>
            </a:r>
            <a:br>
              <a:rPr lang="en-US" sz="2400" b="1" dirty="0">
                <a:solidFill>
                  <a:schemeClr val="tx1"/>
                </a:solidFill>
              </a:rPr>
            </a:br>
            <a:r>
              <a:rPr lang="en-US" sz="2400" b="1" dirty="0">
                <a:solidFill>
                  <a:schemeClr val="tx1"/>
                </a:solidFill>
              </a:rPr>
              <a:t>for </a:t>
            </a:r>
            <a:br>
              <a:rPr lang="en-US" sz="2400" b="1" dirty="0">
                <a:solidFill>
                  <a:schemeClr val="tx1"/>
                </a:solidFill>
              </a:rPr>
            </a:br>
            <a:r>
              <a:rPr lang="en-US" sz="2400" b="1" dirty="0">
                <a:solidFill>
                  <a:schemeClr val="tx1"/>
                </a:solidFill>
              </a:rPr>
              <a:t>Effective Representation and Detection of Curves </a:t>
            </a:r>
            <a:br>
              <a:rPr lang="en-US" sz="2400" b="1" dirty="0">
                <a:solidFill>
                  <a:schemeClr val="tx1"/>
                </a:solidFill>
              </a:rPr>
            </a:br>
            <a:r>
              <a:rPr lang="en-US" sz="2400" b="1" dirty="0">
                <a:solidFill>
                  <a:schemeClr val="tx1"/>
                </a:solidFill>
              </a:rPr>
              <a:t>with</a:t>
            </a:r>
            <a:br>
              <a:rPr lang="en-US" sz="2400" dirty="0">
                <a:solidFill>
                  <a:schemeClr val="tx1"/>
                </a:solidFill>
              </a:rPr>
            </a:br>
            <a:r>
              <a:rPr lang="en-US" sz="2400" b="1" dirty="0">
                <a:solidFill>
                  <a:schemeClr val="tx1"/>
                </a:solidFill>
              </a:rPr>
              <a:t>Application to Tracking Moving Dim Target</a:t>
            </a:r>
            <a:endParaRPr lang="en-US" sz="2400" dirty="0">
              <a:solidFill>
                <a:schemeClr val="tx1"/>
              </a:solidFill>
            </a:endParaRPr>
          </a:p>
        </p:txBody>
      </p:sp>
      <p:sp>
        <p:nvSpPr>
          <p:cNvPr id="17" name="Content Placeholder 2">
            <a:extLst>
              <a:ext uri="{FF2B5EF4-FFF2-40B4-BE49-F238E27FC236}">
                <a16:creationId xmlns:a16="http://schemas.microsoft.com/office/drawing/2014/main" id="{B77DFD9C-2682-4EC8-AAB8-841AA69F27D6}"/>
              </a:ext>
            </a:extLst>
          </p:cNvPr>
          <p:cNvSpPr txBox="1">
            <a:spLocks/>
          </p:cNvSpPr>
          <p:nvPr/>
        </p:nvSpPr>
        <p:spPr>
          <a:xfrm>
            <a:off x="382924" y="3426534"/>
            <a:ext cx="8534400" cy="866951"/>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600" b="1" dirty="0">
                <a:solidFill>
                  <a:schemeClr val="tx1"/>
                </a:solidFill>
              </a:rPr>
              <a:t>Advisor: Dr. Ofer Levi</a:t>
            </a:r>
          </a:p>
          <a:p>
            <a:r>
              <a:rPr lang="en-US" sz="1600" b="1" dirty="0">
                <a:solidFill>
                  <a:schemeClr val="tx1"/>
                </a:solidFill>
              </a:rPr>
              <a:t>By: Galit Volpert</a:t>
            </a:r>
            <a:endParaRPr lang="en-US" sz="1600" dirty="0">
              <a:solidFill>
                <a:schemeClr val="tx1"/>
              </a:solidFill>
            </a:endParaRPr>
          </a:p>
        </p:txBody>
      </p:sp>
      <p:pic>
        <p:nvPicPr>
          <p:cNvPr id="13" name="Picture 12">
            <a:extLst>
              <a:ext uri="{FF2B5EF4-FFF2-40B4-BE49-F238E27FC236}">
                <a16:creationId xmlns:a16="http://schemas.microsoft.com/office/drawing/2014/main" id="{39C0B972-227A-4FA4-90BA-7906578256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3155" y="580419"/>
            <a:ext cx="1406276" cy="747268"/>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Text Box 28">
            <a:extLst>
              <a:ext uri="{FF2B5EF4-FFF2-40B4-BE49-F238E27FC236}">
                <a16:creationId xmlns:a16="http://schemas.microsoft.com/office/drawing/2014/main" id="{EE39E58C-86DC-4A2F-A6C7-D85C05485B3E}"/>
              </a:ext>
            </a:extLst>
          </p:cNvPr>
          <p:cNvSpPr txBox="1">
            <a:spLocks noChangeArrowheads="1"/>
          </p:cNvSpPr>
          <p:nvPr/>
        </p:nvSpPr>
        <p:spPr bwMode="auto">
          <a:xfrm>
            <a:off x="212137" y="6224219"/>
            <a:ext cx="1512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X-driven</a:t>
            </a:r>
          </a:p>
        </p:txBody>
      </p:sp>
      <p:sp>
        <p:nvSpPr>
          <p:cNvPr id="8197" name="Text Box 29">
            <a:extLst>
              <a:ext uri="{FF2B5EF4-FFF2-40B4-BE49-F238E27FC236}">
                <a16:creationId xmlns:a16="http://schemas.microsoft.com/office/drawing/2014/main" id="{B0283915-4A53-466C-B603-0447BAA50D90}"/>
              </a:ext>
            </a:extLst>
          </p:cNvPr>
          <p:cNvSpPr txBox="1">
            <a:spLocks noChangeArrowheads="1"/>
          </p:cNvSpPr>
          <p:nvPr/>
        </p:nvSpPr>
        <p:spPr bwMode="auto">
          <a:xfrm>
            <a:off x="2292365" y="6224219"/>
            <a:ext cx="1545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Y-driven</a:t>
            </a:r>
          </a:p>
        </p:txBody>
      </p:sp>
      <p:sp>
        <p:nvSpPr>
          <p:cNvPr id="8198" name="Text Box 30">
            <a:extLst>
              <a:ext uri="{FF2B5EF4-FFF2-40B4-BE49-F238E27FC236}">
                <a16:creationId xmlns:a16="http://schemas.microsoft.com/office/drawing/2014/main" id="{C66ED90E-C934-48B2-B4EA-4C3B7304F5C5}"/>
              </a:ext>
            </a:extLst>
          </p:cNvPr>
          <p:cNvSpPr txBox="1">
            <a:spLocks noChangeArrowheads="1"/>
          </p:cNvSpPr>
          <p:nvPr/>
        </p:nvSpPr>
        <p:spPr bwMode="auto">
          <a:xfrm>
            <a:off x="1385329" y="1752083"/>
            <a:ext cx="21605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eaLnBrk="1" hangingPunct="1">
              <a:spcBef>
                <a:spcPct val="50000"/>
              </a:spcBef>
              <a:buClrTx/>
              <a:buSzTx/>
              <a:buFontTx/>
              <a:buNone/>
            </a:pPr>
            <a:r>
              <a:rPr lang="en-US" altLang="en-US" sz="1600" b="1" dirty="0"/>
              <a:t>Fixed intercept, varying slope</a:t>
            </a:r>
          </a:p>
        </p:txBody>
      </p:sp>
      <p:sp>
        <p:nvSpPr>
          <p:cNvPr id="8199" name="Text Box 31">
            <a:extLst>
              <a:ext uri="{FF2B5EF4-FFF2-40B4-BE49-F238E27FC236}">
                <a16:creationId xmlns:a16="http://schemas.microsoft.com/office/drawing/2014/main" id="{273C1C83-2F96-4546-B130-433A05E1425F}"/>
              </a:ext>
            </a:extLst>
          </p:cNvPr>
          <p:cNvSpPr txBox="1">
            <a:spLocks noChangeArrowheads="1"/>
          </p:cNvSpPr>
          <p:nvPr/>
        </p:nvSpPr>
        <p:spPr bwMode="auto">
          <a:xfrm>
            <a:off x="1214536" y="4269996"/>
            <a:ext cx="20326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eaLnBrk="1" hangingPunct="1">
              <a:spcBef>
                <a:spcPct val="50000"/>
              </a:spcBef>
              <a:buClrTx/>
              <a:buSzTx/>
              <a:buFontTx/>
              <a:buNone/>
            </a:pPr>
            <a:r>
              <a:rPr lang="en-US" altLang="en-US" sz="1600" b="1" dirty="0"/>
              <a:t>Fixed slope, varying intercept</a:t>
            </a:r>
          </a:p>
        </p:txBody>
      </p:sp>
      <p:sp>
        <p:nvSpPr>
          <p:cNvPr id="8206" name="Text Box 39">
            <a:extLst>
              <a:ext uri="{FF2B5EF4-FFF2-40B4-BE49-F238E27FC236}">
                <a16:creationId xmlns:a16="http://schemas.microsoft.com/office/drawing/2014/main" id="{64702CD7-6E0D-4D13-BBC9-24E64BC0350A}"/>
              </a:ext>
            </a:extLst>
          </p:cNvPr>
          <p:cNvSpPr txBox="1">
            <a:spLocks noChangeArrowheads="1"/>
          </p:cNvSpPr>
          <p:nvPr/>
        </p:nvSpPr>
        <p:spPr bwMode="auto">
          <a:xfrm>
            <a:off x="2690840" y="1144300"/>
            <a:ext cx="5040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2400" dirty="0">
                <a:solidFill>
                  <a:schemeClr val="accent1"/>
                </a:solidFill>
              </a:rPr>
              <a:t>Slope-Intercept System</a:t>
            </a:r>
          </a:p>
        </p:txBody>
      </p:sp>
      <p:sp>
        <p:nvSpPr>
          <p:cNvPr id="15" name="Content Placeholder 2">
            <a:extLst>
              <a:ext uri="{FF2B5EF4-FFF2-40B4-BE49-F238E27FC236}">
                <a16:creationId xmlns:a16="http://schemas.microsoft.com/office/drawing/2014/main" id="{76E009CF-D71F-4C6B-A2C0-33F1FF8BC82F}"/>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7" name="Content Placeholder 2">
            <a:extLst>
              <a:ext uri="{FF2B5EF4-FFF2-40B4-BE49-F238E27FC236}">
                <a16:creationId xmlns:a16="http://schemas.microsoft.com/office/drawing/2014/main" id="{72AA1F49-9912-4E68-8B8B-4399B796992F}"/>
              </a:ext>
            </a:extLst>
          </p:cNvPr>
          <p:cNvSpPr txBox="1">
            <a:spLocks/>
          </p:cNvSpPr>
          <p:nvPr/>
        </p:nvSpPr>
        <p:spPr>
          <a:xfrm>
            <a:off x="581193" y="506091"/>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Discrete Parameterization of Line Segments</a:t>
            </a:r>
          </a:p>
          <a:p>
            <a:pPr algn="ctr"/>
            <a:endParaRPr lang="en-US" sz="3200" dirty="0">
              <a:solidFill>
                <a:schemeClr val="tx1"/>
              </a:solidFill>
            </a:endParaRPr>
          </a:p>
        </p:txBody>
      </p:sp>
      <p:sp>
        <p:nvSpPr>
          <p:cNvPr id="20" name="Text Box 28">
            <a:extLst>
              <a:ext uri="{FF2B5EF4-FFF2-40B4-BE49-F238E27FC236}">
                <a16:creationId xmlns:a16="http://schemas.microsoft.com/office/drawing/2014/main" id="{EF854A21-9E31-45A4-B124-A86B32448FA0}"/>
              </a:ext>
            </a:extLst>
          </p:cNvPr>
          <p:cNvSpPr txBox="1">
            <a:spLocks noChangeArrowheads="1"/>
          </p:cNvSpPr>
          <p:nvPr/>
        </p:nvSpPr>
        <p:spPr bwMode="auto">
          <a:xfrm>
            <a:off x="6681517" y="2324076"/>
            <a:ext cx="1512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X-driven</a:t>
            </a:r>
          </a:p>
        </p:txBody>
      </p:sp>
      <p:sp>
        <p:nvSpPr>
          <p:cNvPr id="21" name="Text Box 29">
            <a:extLst>
              <a:ext uri="{FF2B5EF4-FFF2-40B4-BE49-F238E27FC236}">
                <a16:creationId xmlns:a16="http://schemas.microsoft.com/office/drawing/2014/main" id="{2A6CC375-5C02-447C-86FA-D51B2A15721F}"/>
              </a:ext>
            </a:extLst>
          </p:cNvPr>
          <p:cNvSpPr txBox="1">
            <a:spLocks noChangeArrowheads="1"/>
          </p:cNvSpPr>
          <p:nvPr/>
        </p:nvSpPr>
        <p:spPr bwMode="auto">
          <a:xfrm>
            <a:off x="6610080" y="5720123"/>
            <a:ext cx="1584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Z-driven</a:t>
            </a:r>
          </a:p>
        </p:txBody>
      </p:sp>
      <p:pic>
        <p:nvPicPr>
          <p:cNvPr id="22" name="Picture 21">
            <a:extLst>
              <a:ext uri="{FF2B5EF4-FFF2-40B4-BE49-F238E27FC236}">
                <a16:creationId xmlns:a16="http://schemas.microsoft.com/office/drawing/2014/main" id="{C6A47208-8D17-442A-8516-B280B5755A6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8349651" y="1663259"/>
            <a:ext cx="2457020" cy="1912550"/>
          </a:xfrm>
          <a:prstGeom prst="rect">
            <a:avLst/>
          </a:prstGeom>
        </p:spPr>
      </p:pic>
      <p:pic>
        <p:nvPicPr>
          <p:cNvPr id="23" name="Picture 22">
            <a:extLst>
              <a:ext uri="{FF2B5EF4-FFF2-40B4-BE49-F238E27FC236}">
                <a16:creationId xmlns:a16="http://schemas.microsoft.com/office/drawing/2014/main" id="{3817A068-8F08-47B2-A2AB-902D0225DE0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8341579" y="3417780"/>
            <a:ext cx="2453106" cy="1837785"/>
          </a:xfrm>
          <a:prstGeom prst="rect">
            <a:avLst/>
          </a:prstGeom>
        </p:spPr>
      </p:pic>
      <p:pic>
        <p:nvPicPr>
          <p:cNvPr id="24" name="Picture 23">
            <a:extLst>
              <a:ext uri="{FF2B5EF4-FFF2-40B4-BE49-F238E27FC236}">
                <a16:creationId xmlns:a16="http://schemas.microsoft.com/office/drawing/2014/main" id="{C393BE46-135D-4A89-A6FB-D4AC0F2B1574}"/>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8485218" y="5020215"/>
            <a:ext cx="2185885" cy="1837785"/>
          </a:xfrm>
          <a:prstGeom prst="rect">
            <a:avLst/>
          </a:prstGeom>
        </p:spPr>
      </p:pic>
      <p:pic>
        <p:nvPicPr>
          <p:cNvPr id="25" name="Picture 24">
            <a:extLst>
              <a:ext uri="{FF2B5EF4-FFF2-40B4-BE49-F238E27FC236}">
                <a16:creationId xmlns:a16="http://schemas.microsoft.com/office/drawing/2014/main" id="{E0FA95A5-0C59-483E-8441-84AD17F67A5F}"/>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389887" y="2546230"/>
            <a:ext cx="1708150" cy="1280795"/>
          </a:xfrm>
          <a:prstGeom prst="rect">
            <a:avLst/>
          </a:prstGeom>
        </p:spPr>
      </p:pic>
      <p:pic>
        <p:nvPicPr>
          <p:cNvPr id="27" name="Picture 26">
            <a:extLst>
              <a:ext uri="{FF2B5EF4-FFF2-40B4-BE49-F238E27FC236}">
                <a16:creationId xmlns:a16="http://schemas.microsoft.com/office/drawing/2014/main" id="{40CD0A8F-CA01-4EC8-996F-382CACC87142}"/>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2457771" y="2536705"/>
            <a:ext cx="1720850" cy="1290320"/>
          </a:xfrm>
          <a:prstGeom prst="rect">
            <a:avLst/>
          </a:prstGeom>
        </p:spPr>
      </p:pic>
      <p:pic>
        <p:nvPicPr>
          <p:cNvPr id="5" name="Picture 4">
            <a:extLst>
              <a:ext uri="{FF2B5EF4-FFF2-40B4-BE49-F238E27FC236}">
                <a16:creationId xmlns:a16="http://schemas.microsoft.com/office/drawing/2014/main" id="{29EFAC3F-B3A6-413B-9B99-6468ADA5CC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9887" y="4970621"/>
            <a:ext cx="1668100" cy="1251075"/>
          </a:xfrm>
          <a:prstGeom prst="rect">
            <a:avLst/>
          </a:prstGeom>
        </p:spPr>
      </p:pic>
      <p:pic>
        <p:nvPicPr>
          <p:cNvPr id="7" name="Picture 6">
            <a:extLst>
              <a:ext uri="{FF2B5EF4-FFF2-40B4-BE49-F238E27FC236}">
                <a16:creationId xmlns:a16="http://schemas.microsoft.com/office/drawing/2014/main" id="{9A0DF8C7-7195-4A57-8BE7-4FD598D0661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65623" y="4857294"/>
            <a:ext cx="1720850" cy="1290637"/>
          </a:xfrm>
          <a:prstGeom prst="rect">
            <a:avLst/>
          </a:prstGeom>
        </p:spPr>
      </p:pic>
      <p:sp>
        <p:nvSpPr>
          <p:cNvPr id="32" name="Text Box 28">
            <a:extLst>
              <a:ext uri="{FF2B5EF4-FFF2-40B4-BE49-F238E27FC236}">
                <a16:creationId xmlns:a16="http://schemas.microsoft.com/office/drawing/2014/main" id="{4594DA94-AF83-48DF-BF58-9267238AA99D}"/>
              </a:ext>
            </a:extLst>
          </p:cNvPr>
          <p:cNvSpPr txBox="1">
            <a:spLocks noChangeArrowheads="1"/>
          </p:cNvSpPr>
          <p:nvPr/>
        </p:nvSpPr>
        <p:spPr bwMode="auto">
          <a:xfrm>
            <a:off x="318570" y="3749260"/>
            <a:ext cx="1512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X-driven</a:t>
            </a:r>
          </a:p>
        </p:txBody>
      </p:sp>
      <p:sp>
        <p:nvSpPr>
          <p:cNvPr id="33" name="Text Box 29">
            <a:extLst>
              <a:ext uri="{FF2B5EF4-FFF2-40B4-BE49-F238E27FC236}">
                <a16:creationId xmlns:a16="http://schemas.microsoft.com/office/drawing/2014/main" id="{582FBC9B-54F9-47DF-8A13-25D7AAB076B2}"/>
              </a:ext>
            </a:extLst>
          </p:cNvPr>
          <p:cNvSpPr txBox="1">
            <a:spLocks noChangeArrowheads="1"/>
          </p:cNvSpPr>
          <p:nvPr/>
        </p:nvSpPr>
        <p:spPr bwMode="auto">
          <a:xfrm>
            <a:off x="2292365" y="3815592"/>
            <a:ext cx="1545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Y-driven</a:t>
            </a:r>
          </a:p>
        </p:txBody>
      </p:sp>
      <p:sp>
        <p:nvSpPr>
          <p:cNvPr id="34" name="Text Box 29">
            <a:extLst>
              <a:ext uri="{FF2B5EF4-FFF2-40B4-BE49-F238E27FC236}">
                <a16:creationId xmlns:a16="http://schemas.microsoft.com/office/drawing/2014/main" id="{C01DB998-1E68-4388-B8FC-5F877791CAE8}"/>
              </a:ext>
            </a:extLst>
          </p:cNvPr>
          <p:cNvSpPr txBox="1">
            <a:spLocks noChangeArrowheads="1"/>
          </p:cNvSpPr>
          <p:nvPr/>
        </p:nvSpPr>
        <p:spPr bwMode="auto">
          <a:xfrm>
            <a:off x="6629291" y="4114168"/>
            <a:ext cx="1545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Y-driven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Computation of X-ray</a:t>
            </a:r>
            <a:endParaRPr lang="en-US" sz="3200" dirty="0">
              <a:solidFill>
                <a:schemeClr val="tx1"/>
              </a:solidFill>
            </a:endParaRPr>
          </a:p>
        </p:txBody>
      </p:sp>
      <p:graphicFrame>
        <p:nvGraphicFramePr>
          <p:cNvPr id="8" name="Object 23">
            <a:extLst>
              <a:ext uri="{FF2B5EF4-FFF2-40B4-BE49-F238E27FC236}">
                <a16:creationId xmlns:a16="http://schemas.microsoft.com/office/drawing/2014/main" id="{45D3077C-40B0-4708-AD0A-8A0911ED39FF}"/>
              </a:ext>
            </a:extLst>
          </p:cNvPr>
          <p:cNvGraphicFramePr>
            <a:graphicFrameLocks noChangeAspect="1"/>
          </p:cNvGraphicFramePr>
          <p:nvPr>
            <p:extLst>
              <p:ext uri="{D42A27DB-BD31-4B8C-83A1-F6EECF244321}">
                <p14:modId xmlns:p14="http://schemas.microsoft.com/office/powerpoint/2010/main" val="3989304974"/>
              </p:ext>
            </p:extLst>
          </p:nvPr>
        </p:nvGraphicFramePr>
        <p:xfrm>
          <a:off x="1346613" y="4467962"/>
          <a:ext cx="2667000" cy="614362"/>
        </p:xfrm>
        <a:graphic>
          <a:graphicData uri="http://schemas.openxmlformats.org/presentationml/2006/ole">
            <mc:AlternateContent xmlns:mc="http://schemas.openxmlformats.org/markup-compatibility/2006">
              <mc:Choice xmlns:v="urn:schemas-microsoft-com:vml" Requires="v">
                <p:oleObj spid="_x0000_s8493" name="משוואה" r:id="rId4" imgW="1803240" imgH="355320" progId="Equation.3">
                  <p:embed/>
                </p:oleObj>
              </mc:Choice>
              <mc:Fallback>
                <p:oleObj name="משוואה" r:id="rId4" imgW="1803240" imgH="355320" progId="Equation.3">
                  <p:embed/>
                  <p:pic>
                    <p:nvPicPr>
                      <p:cNvPr id="26"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6613" y="4467962"/>
                        <a:ext cx="2667000" cy="614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25">
            <a:extLst>
              <a:ext uri="{FF2B5EF4-FFF2-40B4-BE49-F238E27FC236}">
                <a16:creationId xmlns:a16="http://schemas.microsoft.com/office/drawing/2014/main" id="{9B8DF4D3-202C-44F0-A041-EBA0099CBDAA}"/>
              </a:ext>
            </a:extLst>
          </p:cNvPr>
          <p:cNvGraphicFramePr>
            <a:graphicFrameLocks noChangeAspect="1"/>
          </p:cNvGraphicFramePr>
          <p:nvPr>
            <p:extLst>
              <p:ext uri="{D42A27DB-BD31-4B8C-83A1-F6EECF244321}">
                <p14:modId xmlns:p14="http://schemas.microsoft.com/office/powerpoint/2010/main" val="590548697"/>
              </p:ext>
            </p:extLst>
          </p:nvPr>
        </p:nvGraphicFramePr>
        <p:xfrm>
          <a:off x="840376" y="5114980"/>
          <a:ext cx="3810000" cy="579198"/>
        </p:xfrm>
        <a:graphic>
          <a:graphicData uri="http://schemas.openxmlformats.org/presentationml/2006/ole">
            <mc:AlternateContent xmlns:mc="http://schemas.openxmlformats.org/markup-compatibility/2006">
              <mc:Choice xmlns:v="urn:schemas-microsoft-com:vml" Requires="v">
                <p:oleObj spid="_x0000_s8494" name="Equation" r:id="rId6" imgW="2539800" imgH="393480" progId="">
                  <p:embed/>
                </p:oleObj>
              </mc:Choice>
              <mc:Fallback>
                <p:oleObj name="Equation" r:id="rId6" imgW="2539800" imgH="393480" progId="">
                  <p:embed/>
                  <p:pic>
                    <p:nvPicPr>
                      <p:cNvPr id="28" name="Object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0376" y="5114980"/>
                        <a:ext cx="3810000" cy="5791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 Box 35">
            <a:extLst>
              <a:ext uri="{FF2B5EF4-FFF2-40B4-BE49-F238E27FC236}">
                <a16:creationId xmlns:a16="http://schemas.microsoft.com/office/drawing/2014/main" id="{12FA5021-AA7F-42AC-87BA-7E4E8875F0A3}"/>
              </a:ext>
            </a:extLst>
          </p:cNvPr>
          <p:cNvSpPr txBox="1">
            <a:spLocks noChangeArrowheads="1"/>
          </p:cNvSpPr>
          <p:nvPr/>
        </p:nvSpPr>
        <p:spPr bwMode="auto">
          <a:xfrm>
            <a:off x="568474" y="5988176"/>
            <a:ext cx="4897821" cy="369332"/>
          </a:xfrm>
          <a:prstGeom prst="rect">
            <a:avLst/>
          </a:prstGeom>
          <a:noFill/>
          <a:ln w="9525">
            <a:noFill/>
            <a:miter lim="800000"/>
            <a:headEnd/>
            <a:tailEnd/>
          </a:ln>
          <a:effectLst/>
        </p:spPr>
        <p:txBody>
          <a:bodyPr wrap="square">
            <a:spAutoFit/>
          </a:bodyPr>
          <a:lstStyle/>
          <a:p>
            <a:pPr algn="l" rtl="0">
              <a:spcBef>
                <a:spcPct val="50000"/>
              </a:spcBef>
            </a:pPr>
            <a:r>
              <a:rPr lang="en-US" dirty="0"/>
              <a:t>Computational Complexity – O(</a:t>
            </a:r>
            <a:r>
              <a:rPr lang="en-US" i="1" dirty="0"/>
              <a:t>N)</a:t>
            </a:r>
            <a:r>
              <a:rPr lang="en-US" dirty="0"/>
              <a:t> per coefficient</a:t>
            </a:r>
          </a:p>
        </p:txBody>
      </p:sp>
      <p:grpSp>
        <p:nvGrpSpPr>
          <p:cNvPr id="12" name="Group 11">
            <a:extLst>
              <a:ext uri="{FF2B5EF4-FFF2-40B4-BE49-F238E27FC236}">
                <a16:creationId xmlns:a16="http://schemas.microsoft.com/office/drawing/2014/main" id="{81937675-600D-4D71-8EB2-247A540B0F09}"/>
              </a:ext>
            </a:extLst>
          </p:cNvPr>
          <p:cNvGrpSpPr/>
          <p:nvPr/>
        </p:nvGrpSpPr>
        <p:grpSpPr>
          <a:xfrm>
            <a:off x="1146975" y="1777992"/>
            <a:ext cx="3152775" cy="2324099"/>
            <a:chOff x="2333625" y="1485901"/>
            <a:chExt cx="3152775" cy="2324099"/>
          </a:xfrm>
        </p:grpSpPr>
        <p:grpSp>
          <p:nvGrpSpPr>
            <p:cNvPr id="13" name="Group 3">
              <a:extLst>
                <a:ext uri="{FF2B5EF4-FFF2-40B4-BE49-F238E27FC236}">
                  <a16:creationId xmlns:a16="http://schemas.microsoft.com/office/drawing/2014/main" id="{8032053B-531E-4CE7-881D-FF4418916057}"/>
                </a:ext>
              </a:extLst>
            </p:cNvPr>
            <p:cNvGrpSpPr>
              <a:grpSpLocks/>
            </p:cNvGrpSpPr>
            <p:nvPr/>
          </p:nvGrpSpPr>
          <p:grpSpPr bwMode="auto">
            <a:xfrm>
              <a:off x="2333625" y="1485901"/>
              <a:ext cx="3152775" cy="2324099"/>
              <a:chOff x="975" y="1162"/>
              <a:chExt cx="3267" cy="2448"/>
            </a:xfrm>
          </p:grpSpPr>
          <p:pic>
            <p:nvPicPr>
              <p:cNvPr id="20" name="Picture 4" descr="cube">
                <a:extLst>
                  <a:ext uri="{FF2B5EF4-FFF2-40B4-BE49-F238E27FC236}">
                    <a16:creationId xmlns:a16="http://schemas.microsoft.com/office/drawing/2014/main" id="{5CF9BA22-D382-4EE7-97BC-B9FBE57031ED}"/>
                  </a:ext>
                </a:extLst>
              </p:cNvPr>
              <p:cNvPicPr>
                <a:picLocks noChangeAspect="1" noChangeArrowheads="1"/>
              </p:cNvPicPr>
              <p:nvPr/>
            </p:nvPicPr>
            <p:blipFill>
              <a:blip r:embed="rId8" cstate="print"/>
              <a:srcRect/>
              <a:stretch>
                <a:fillRect/>
              </a:stretch>
            </p:blipFill>
            <p:spPr bwMode="auto">
              <a:xfrm>
                <a:off x="975" y="1162"/>
                <a:ext cx="3267" cy="2448"/>
              </a:xfrm>
              <a:prstGeom prst="rect">
                <a:avLst/>
              </a:prstGeom>
              <a:noFill/>
              <a:ln/>
              <a:effectLst/>
            </p:spPr>
          </p:pic>
          <p:grpSp>
            <p:nvGrpSpPr>
              <p:cNvPr id="21" name="Group 5">
                <a:extLst>
                  <a:ext uri="{FF2B5EF4-FFF2-40B4-BE49-F238E27FC236}">
                    <a16:creationId xmlns:a16="http://schemas.microsoft.com/office/drawing/2014/main" id="{6A7DB167-B14E-4C9D-9B6B-0AF386761189}"/>
                  </a:ext>
                </a:extLst>
              </p:cNvPr>
              <p:cNvGrpSpPr>
                <a:grpSpLocks/>
              </p:cNvGrpSpPr>
              <p:nvPr/>
            </p:nvGrpSpPr>
            <p:grpSpPr bwMode="auto">
              <a:xfrm>
                <a:off x="1518" y="1480"/>
                <a:ext cx="2312" cy="1754"/>
                <a:chOff x="2880" y="1980"/>
                <a:chExt cx="4140" cy="3341"/>
              </a:xfrm>
            </p:grpSpPr>
            <p:sp>
              <p:nvSpPr>
                <p:cNvPr id="22" name="Text Box 6">
                  <a:extLst>
                    <a:ext uri="{FF2B5EF4-FFF2-40B4-BE49-F238E27FC236}">
                      <a16:creationId xmlns:a16="http://schemas.microsoft.com/office/drawing/2014/main" id="{422D7F31-F400-48C4-9784-7D3EBB524D00}"/>
                    </a:ext>
                  </a:extLst>
                </p:cNvPr>
                <p:cNvSpPr txBox="1">
                  <a:spLocks noChangeArrowheads="1"/>
                </p:cNvSpPr>
                <p:nvPr/>
              </p:nvSpPr>
              <p:spPr bwMode="auto">
                <a:xfrm>
                  <a:off x="5217" y="1980"/>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1</a:t>
                  </a:r>
                  <a:endParaRPr lang="en-US" sz="1100"/>
                </a:p>
              </p:txBody>
            </p:sp>
            <p:sp>
              <p:nvSpPr>
                <p:cNvPr id="23" name="Text Box 7">
                  <a:extLst>
                    <a:ext uri="{FF2B5EF4-FFF2-40B4-BE49-F238E27FC236}">
                      <a16:creationId xmlns:a16="http://schemas.microsoft.com/office/drawing/2014/main" id="{56BF14D4-81F6-47D5-914A-245BAD0B7DA3}"/>
                    </a:ext>
                  </a:extLst>
                </p:cNvPr>
                <p:cNvSpPr txBox="1">
                  <a:spLocks noChangeArrowheads="1"/>
                </p:cNvSpPr>
                <p:nvPr/>
              </p:nvSpPr>
              <p:spPr bwMode="auto">
                <a:xfrm>
                  <a:off x="3059" y="2005"/>
                  <a:ext cx="540" cy="618"/>
                </a:xfrm>
                <a:prstGeom prst="rect">
                  <a:avLst/>
                </a:prstGeom>
                <a:noFill/>
                <a:ln w="19050">
                  <a:noFill/>
                  <a:miter lim="800000"/>
                  <a:headEnd/>
                  <a:tailEnd/>
                </a:ln>
              </p:spPr>
              <p:txBody>
                <a:bodyPr>
                  <a:spAutoFit/>
                </a:bodyPr>
                <a:lstStyle/>
                <a:p>
                  <a:pPr algn="l" rtl="0"/>
                  <a:r>
                    <a:rPr lang="en-US" sz="1400" b="1" noProof="1">
                      <a:solidFill>
                        <a:srgbClr val="FFFFFF"/>
                      </a:solidFill>
                      <a:latin typeface="Times New Roman" pitchFamily="18" charset="0"/>
                    </a:rPr>
                    <a:t>0</a:t>
                  </a:r>
                  <a:endParaRPr lang="en-US" sz="1100" dirty="0"/>
                </a:p>
              </p:txBody>
            </p:sp>
            <p:sp>
              <p:nvSpPr>
                <p:cNvPr id="24" name="Text Box 8">
                  <a:extLst>
                    <a:ext uri="{FF2B5EF4-FFF2-40B4-BE49-F238E27FC236}">
                      <a16:creationId xmlns:a16="http://schemas.microsoft.com/office/drawing/2014/main" id="{A88DBC3C-12C6-4092-A2F3-2F2321AB8581}"/>
                    </a:ext>
                  </a:extLst>
                </p:cNvPr>
                <p:cNvSpPr txBox="1">
                  <a:spLocks noChangeArrowheads="1"/>
                </p:cNvSpPr>
                <p:nvPr/>
              </p:nvSpPr>
              <p:spPr bwMode="auto">
                <a:xfrm>
                  <a:off x="5217" y="2878"/>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3</a:t>
                  </a:r>
                  <a:endParaRPr lang="en-US" sz="1100"/>
                </a:p>
              </p:txBody>
            </p:sp>
            <p:sp>
              <p:nvSpPr>
                <p:cNvPr id="25" name="Text Box 9">
                  <a:extLst>
                    <a:ext uri="{FF2B5EF4-FFF2-40B4-BE49-F238E27FC236}">
                      <a16:creationId xmlns:a16="http://schemas.microsoft.com/office/drawing/2014/main" id="{AD00732A-AEA7-40E5-99D2-D62E3A12D62E}"/>
                    </a:ext>
                  </a:extLst>
                </p:cNvPr>
                <p:cNvSpPr txBox="1">
                  <a:spLocks noChangeArrowheads="1"/>
                </p:cNvSpPr>
                <p:nvPr/>
              </p:nvSpPr>
              <p:spPr bwMode="auto">
                <a:xfrm>
                  <a:off x="6301" y="3802"/>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3</a:t>
                  </a:r>
                  <a:endParaRPr lang="en-US" sz="1100" dirty="0"/>
                </a:p>
              </p:txBody>
            </p:sp>
            <p:sp>
              <p:nvSpPr>
                <p:cNvPr id="26" name="Text Box 10">
                  <a:extLst>
                    <a:ext uri="{FF2B5EF4-FFF2-40B4-BE49-F238E27FC236}">
                      <a16:creationId xmlns:a16="http://schemas.microsoft.com/office/drawing/2014/main" id="{7AAFBE24-B7F1-4A63-9431-13B77BD4A9B4}"/>
                    </a:ext>
                  </a:extLst>
                </p:cNvPr>
                <p:cNvSpPr txBox="1">
                  <a:spLocks noChangeArrowheads="1"/>
                </p:cNvSpPr>
                <p:nvPr/>
              </p:nvSpPr>
              <p:spPr bwMode="auto">
                <a:xfrm>
                  <a:off x="4141" y="4674"/>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3</a:t>
                  </a:r>
                  <a:endParaRPr lang="en-US" sz="1100"/>
                </a:p>
              </p:txBody>
            </p:sp>
            <p:sp>
              <p:nvSpPr>
                <p:cNvPr id="27" name="Text Box 11">
                  <a:extLst>
                    <a:ext uri="{FF2B5EF4-FFF2-40B4-BE49-F238E27FC236}">
                      <a16:creationId xmlns:a16="http://schemas.microsoft.com/office/drawing/2014/main" id="{51871466-ECC7-4EC9-94B1-DFE5F7AB6013}"/>
                    </a:ext>
                  </a:extLst>
                </p:cNvPr>
                <p:cNvSpPr txBox="1">
                  <a:spLocks noChangeArrowheads="1"/>
                </p:cNvSpPr>
                <p:nvPr/>
              </p:nvSpPr>
              <p:spPr bwMode="auto">
                <a:xfrm>
                  <a:off x="6301" y="4701"/>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4</a:t>
                  </a:r>
                  <a:endParaRPr lang="en-US" sz="1100"/>
                </a:p>
              </p:txBody>
            </p:sp>
            <p:sp>
              <p:nvSpPr>
                <p:cNvPr id="28" name="Text Box 12">
                  <a:extLst>
                    <a:ext uri="{FF2B5EF4-FFF2-40B4-BE49-F238E27FC236}">
                      <a16:creationId xmlns:a16="http://schemas.microsoft.com/office/drawing/2014/main" id="{1A9C2F43-CA05-46EA-8724-C251A30B15FB}"/>
                    </a:ext>
                  </a:extLst>
                </p:cNvPr>
                <p:cNvSpPr txBox="1">
                  <a:spLocks noChangeArrowheads="1"/>
                </p:cNvSpPr>
                <p:nvPr/>
              </p:nvSpPr>
              <p:spPr bwMode="auto">
                <a:xfrm>
                  <a:off x="3071" y="3802"/>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6</a:t>
                  </a:r>
                  <a:endParaRPr lang="en-US" sz="1100" dirty="0"/>
                </a:p>
              </p:txBody>
            </p:sp>
            <p:sp>
              <p:nvSpPr>
                <p:cNvPr id="29" name="Text Box 13">
                  <a:extLst>
                    <a:ext uri="{FF2B5EF4-FFF2-40B4-BE49-F238E27FC236}">
                      <a16:creationId xmlns:a16="http://schemas.microsoft.com/office/drawing/2014/main" id="{F8E8CB6B-008C-4034-8ACC-AECD609A89F8}"/>
                    </a:ext>
                  </a:extLst>
                </p:cNvPr>
                <p:cNvSpPr txBox="1">
                  <a:spLocks noChangeArrowheads="1"/>
                </p:cNvSpPr>
                <p:nvPr/>
              </p:nvSpPr>
              <p:spPr bwMode="auto">
                <a:xfrm>
                  <a:off x="4141" y="2878"/>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5</a:t>
                  </a:r>
                  <a:endParaRPr lang="en-US" sz="1100" dirty="0"/>
                </a:p>
              </p:txBody>
            </p:sp>
            <p:sp>
              <p:nvSpPr>
                <p:cNvPr id="30" name="Text Box 14">
                  <a:extLst>
                    <a:ext uri="{FF2B5EF4-FFF2-40B4-BE49-F238E27FC236}">
                      <a16:creationId xmlns:a16="http://schemas.microsoft.com/office/drawing/2014/main" id="{92B20E65-2882-42C3-93B2-B15A1D6A2A5E}"/>
                    </a:ext>
                  </a:extLst>
                </p:cNvPr>
                <p:cNvSpPr txBox="1">
                  <a:spLocks noChangeArrowheads="1"/>
                </p:cNvSpPr>
                <p:nvPr/>
              </p:nvSpPr>
              <p:spPr bwMode="auto">
                <a:xfrm>
                  <a:off x="3059" y="4701"/>
                  <a:ext cx="509"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9</a:t>
                  </a:r>
                  <a:endParaRPr lang="en-US" sz="1400" dirty="0"/>
                </a:p>
              </p:txBody>
            </p:sp>
            <p:sp>
              <p:nvSpPr>
                <p:cNvPr id="31" name="Text Box 15">
                  <a:extLst>
                    <a:ext uri="{FF2B5EF4-FFF2-40B4-BE49-F238E27FC236}">
                      <a16:creationId xmlns:a16="http://schemas.microsoft.com/office/drawing/2014/main" id="{35696A84-185F-409B-9A96-D3632B96F30D}"/>
                    </a:ext>
                  </a:extLst>
                </p:cNvPr>
                <p:cNvSpPr txBox="1">
                  <a:spLocks noChangeArrowheads="1"/>
                </p:cNvSpPr>
                <p:nvPr/>
              </p:nvSpPr>
              <p:spPr bwMode="auto">
                <a:xfrm>
                  <a:off x="5228" y="4703"/>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8</a:t>
                  </a:r>
                  <a:endParaRPr lang="en-US" sz="1100"/>
                </a:p>
              </p:txBody>
            </p:sp>
            <p:sp>
              <p:nvSpPr>
                <p:cNvPr id="32" name="Text Box 16">
                  <a:extLst>
                    <a:ext uri="{FF2B5EF4-FFF2-40B4-BE49-F238E27FC236}">
                      <a16:creationId xmlns:a16="http://schemas.microsoft.com/office/drawing/2014/main" id="{B3F5751C-6776-4BE0-A416-91FCD9DC9CC3}"/>
                    </a:ext>
                  </a:extLst>
                </p:cNvPr>
                <p:cNvSpPr txBox="1">
                  <a:spLocks noChangeArrowheads="1"/>
                </p:cNvSpPr>
                <p:nvPr/>
              </p:nvSpPr>
              <p:spPr bwMode="auto">
                <a:xfrm>
                  <a:off x="6301" y="2005"/>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9</a:t>
                  </a:r>
                  <a:endParaRPr lang="en-US" sz="1100"/>
                </a:p>
              </p:txBody>
            </p:sp>
            <p:sp>
              <p:nvSpPr>
                <p:cNvPr id="33" name="Text Box 17">
                  <a:extLst>
                    <a:ext uri="{FF2B5EF4-FFF2-40B4-BE49-F238E27FC236}">
                      <a16:creationId xmlns:a16="http://schemas.microsoft.com/office/drawing/2014/main" id="{B8DEEB72-D089-4E23-8536-2966C89B3169}"/>
                    </a:ext>
                  </a:extLst>
                </p:cNvPr>
                <p:cNvSpPr txBox="1">
                  <a:spLocks noChangeArrowheads="1"/>
                </p:cNvSpPr>
                <p:nvPr/>
              </p:nvSpPr>
              <p:spPr bwMode="auto">
                <a:xfrm>
                  <a:off x="2880" y="2878"/>
                  <a:ext cx="676"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10</a:t>
                  </a:r>
                  <a:endParaRPr lang="en-US" sz="1100"/>
                </a:p>
              </p:txBody>
            </p:sp>
            <p:sp>
              <p:nvSpPr>
                <p:cNvPr id="34" name="Text Box 18">
                  <a:extLst>
                    <a:ext uri="{FF2B5EF4-FFF2-40B4-BE49-F238E27FC236}">
                      <a16:creationId xmlns:a16="http://schemas.microsoft.com/office/drawing/2014/main" id="{DC2913D3-8F79-45F7-B953-6068A5773585}"/>
                    </a:ext>
                  </a:extLst>
                </p:cNvPr>
                <p:cNvSpPr txBox="1">
                  <a:spLocks noChangeArrowheads="1"/>
                </p:cNvSpPr>
                <p:nvPr/>
              </p:nvSpPr>
              <p:spPr bwMode="auto">
                <a:xfrm>
                  <a:off x="5171" y="3805"/>
                  <a:ext cx="676"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10</a:t>
                  </a:r>
                  <a:endParaRPr lang="en-US" sz="1100"/>
                </a:p>
              </p:txBody>
            </p:sp>
            <p:sp>
              <p:nvSpPr>
                <p:cNvPr id="35" name="Text Box 19">
                  <a:extLst>
                    <a:ext uri="{FF2B5EF4-FFF2-40B4-BE49-F238E27FC236}">
                      <a16:creationId xmlns:a16="http://schemas.microsoft.com/office/drawing/2014/main" id="{37FFC579-CE00-4DAA-966F-C0FE5079F09F}"/>
                    </a:ext>
                  </a:extLst>
                </p:cNvPr>
                <p:cNvSpPr txBox="1">
                  <a:spLocks noChangeArrowheads="1"/>
                </p:cNvSpPr>
                <p:nvPr/>
              </p:nvSpPr>
              <p:spPr bwMode="auto">
                <a:xfrm>
                  <a:off x="6253" y="2878"/>
                  <a:ext cx="767" cy="618"/>
                </a:xfrm>
                <a:prstGeom prst="rect">
                  <a:avLst/>
                </a:prstGeom>
                <a:noFill/>
                <a:ln w="19050">
                  <a:noFill/>
                  <a:miter lim="800000"/>
                  <a:headEnd/>
                  <a:tailEnd/>
                </a:ln>
              </p:spPr>
              <p:txBody>
                <a:bodyPr>
                  <a:spAutoFit/>
                </a:bodyPr>
                <a:lstStyle/>
                <a:p>
                  <a:pPr algn="l" rtl="0"/>
                  <a:r>
                    <a:rPr lang="en-US" sz="1400" b="1" noProof="1">
                      <a:latin typeface="Times New Roman" pitchFamily="18" charset="0"/>
                    </a:rPr>
                    <a:t>10</a:t>
                  </a:r>
                  <a:endParaRPr lang="en-US" sz="1100"/>
                </a:p>
              </p:txBody>
            </p:sp>
            <p:sp>
              <p:nvSpPr>
                <p:cNvPr id="36" name="Text Box 20">
                  <a:extLst>
                    <a:ext uri="{FF2B5EF4-FFF2-40B4-BE49-F238E27FC236}">
                      <a16:creationId xmlns:a16="http://schemas.microsoft.com/office/drawing/2014/main" id="{3ABF2CA1-4CF7-457C-A690-85CA710CA02D}"/>
                    </a:ext>
                  </a:extLst>
                </p:cNvPr>
                <p:cNvSpPr txBox="1">
                  <a:spLocks noChangeArrowheads="1"/>
                </p:cNvSpPr>
                <p:nvPr/>
              </p:nvSpPr>
              <p:spPr bwMode="auto">
                <a:xfrm>
                  <a:off x="4141" y="3780"/>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8</a:t>
                  </a:r>
                  <a:endParaRPr lang="en-US" sz="1100"/>
                </a:p>
              </p:txBody>
            </p:sp>
            <p:sp>
              <p:nvSpPr>
                <p:cNvPr id="37" name="Text Box 21">
                  <a:extLst>
                    <a:ext uri="{FF2B5EF4-FFF2-40B4-BE49-F238E27FC236}">
                      <a16:creationId xmlns:a16="http://schemas.microsoft.com/office/drawing/2014/main" id="{85D044F2-B7E5-4805-BE95-DB3243D6B3DB}"/>
                    </a:ext>
                  </a:extLst>
                </p:cNvPr>
                <p:cNvSpPr txBox="1">
                  <a:spLocks noChangeArrowheads="1"/>
                </p:cNvSpPr>
                <p:nvPr/>
              </p:nvSpPr>
              <p:spPr bwMode="auto">
                <a:xfrm>
                  <a:off x="4150" y="1980"/>
                  <a:ext cx="509"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9</a:t>
                  </a:r>
                  <a:endParaRPr lang="en-US" sz="1100"/>
                </a:p>
              </p:txBody>
            </p:sp>
          </p:grpSp>
        </p:grpSp>
        <p:sp>
          <p:nvSpPr>
            <p:cNvPr id="15" name="Line 22">
              <a:extLst>
                <a:ext uri="{FF2B5EF4-FFF2-40B4-BE49-F238E27FC236}">
                  <a16:creationId xmlns:a16="http://schemas.microsoft.com/office/drawing/2014/main" id="{175156CE-8EE5-4CCA-971E-ABDC35546917}"/>
                </a:ext>
              </a:extLst>
            </p:cNvPr>
            <p:cNvSpPr>
              <a:spLocks noChangeShapeType="1"/>
            </p:cNvSpPr>
            <p:nvPr/>
          </p:nvSpPr>
          <p:spPr bwMode="auto">
            <a:xfrm flipV="1">
              <a:off x="2766208" y="2133600"/>
              <a:ext cx="2415392" cy="144780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6" name="Line 26">
              <a:extLst>
                <a:ext uri="{FF2B5EF4-FFF2-40B4-BE49-F238E27FC236}">
                  <a16:creationId xmlns:a16="http://schemas.microsoft.com/office/drawing/2014/main" id="{85DEF03D-D362-4362-BA6D-65C0E1A1B81F}"/>
                </a:ext>
              </a:extLst>
            </p:cNvPr>
            <p:cNvSpPr>
              <a:spLocks noChangeShapeType="1"/>
            </p:cNvSpPr>
            <p:nvPr/>
          </p:nvSpPr>
          <p:spPr bwMode="auto">
            <a:xfrm flipV="1">
              <a:off x="4572000" y="2505456"/>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7" name="Line 26">
              <a:extLst>
                <a:ext uri="{FF2B5EF4-FFF2-40B4-BE49-F238E27FC236}">
                  <a16:creationId xmlns:a16="http://schemas.microsoft.com/office/drawing/2014/main" id="{81800C50-5B21-4808-A671-B6E0558C8862}"/>
                </a:ext>
              </a:extLst>
            </p:cNvPr>
            <p:cNvSpPr>
              <a:spLocks noChangeShapeType="1"/>
            </p:cNvSpPr>
            <p:nvPr/>
          </p:nvSpPr>
          <p:spPr bwMode="auto">
            <a:xfrm flipV="1">
              <a:off x="3962400" y="2871216"/>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8" name="Line 26">
              <a:extLst>
                <a:ext uri="{FF2B5EF4-FFF2-40B4-BE49-F238E27FC236}">
                  <a16:creationId xmlns:a16="http://schemas.microsoft.com/office/drawing/2014/main" id="{A7AAB644-891F-4B01-BFB9-AB2D6B928D98}"/>
                </a:ext>
              </a:extLst>
            </p:cNvPr>
            <p:cNvSpPr>
              <a:spLocks noChangeShapeType="1"/>
            </p:cNvSpPr>
            <p:nvPr/>
          </p:nvSpPr>
          <p:spPr bwMode="auto">
            <a:xfrm flipV="1">
              <a:off x="3572256" y="3081528"/>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9" name="Line 26">
              <a:extLst>
                <a:ext uri="{FF2B5EF4-FFF2-40B4-BE49-F238E27FC236}">
                  <a16:creationId xmlns:a16="http://schemas.microsoft.com/office/drawing/2014/main" id="{B12234D4-E427-48B2-9577-E1DDE54F0078}"/>
                </a:ext>
              </a:extLst>
            </p:cNvPr>
            <p:cNvSpPr>
              <a:spLocks noChangeShapeType="1"/>
            </p:cNvSpPr>
            <p:nvPr/>
          </p:nvSpPr>
          <p:spPr bwMode="auto">
            <a:xfrm flipV="1">
              <a:off x="3352800" y="3233928"/>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grpSp>
      <p:pic>
        <p:nvPicPr>
          <p:cNvPr id="59" name="Picture 58">
            <a:extLst>
              <a:ext uri="{FF2B5EF4-FFF2-40B4-BE49-F238E27FC236}">
                <a16:creationId xmlns:a16="http://schemas.microsoft.com/office/drawing/2014/main" id="{4442EA72-445C-4F69-B3E4-9DD6C9B99F84}"/>
              </a:ext>
            </a:extLst>
          </p:cNvPr>
          <p:cNvPicPr>
            <a:picLocks noChangeAspect="1"/>
          </p:cNvPicPr>
          <p:nvPr/>
        </p:nvPicPr>
        <p:blipFill>
          <a:blip r:embed="rId9"/>
          <a:stretch>
            <a:fillRect/>
          </a:stretch>
        </p:blipFill>
        <p:spPr>
          <a:xfrm>
            <a:off x="7045655" y="1414854"/>
            <a:ext cx="3779239" cy="2702627"/>
          </a:xfrm>
          <a:prstGeom prst="rect">
            <a:avLst/>
          </a:prstGeom>
        </p:spPr>
      </p:pic>
      <p:graphicFrame>
        <p:nvGraphicFramePr>
          <p:cNvPr id="61" name="Object 33">
            <a:extLst>
              <a:ext uri="{FF2B5EF4-FFF2-40B4-BE49-F238E27FC236}">
                <a16:creationId xmlns:a16="http://schemas.microsoft.com/office/drawing/2014/main" id="{B2598FF2-2667-41A4-A3C6-9B0400E8579F}"/>
              </a:ext>
            </a:extLst>
          </p:cNvPr>
          <p:cNvGraphicFramePr>
            <a:graphicFrameLocks noChangeAspect="1"/>
          </p:cNvGraphicFramePr>
          <p:nvPr>
            <p:extLst>
              <p:ext uri="{D42A27DB-BD31-4B8C-83A1-F6EECF244321}">
                <p14:modId xmlns:p14="http://schemas.microsoft.com/office/powerpoint/2010/main" val="3453453240"/>
              </p:ext>
            </p:extLst>
          </p:nvPr>
        </p:nvGraphicFramePr>
        <p:xfrm>
          <a:off x="6635005" y="3982356"/>
          <a:ext cx="4600538" cy="1595536"/>
        </p:xfrm>
        <a:graphic>
          <a:graphicData uri="http://schemas.openxmlformats.org/presentationml/2006/ole">
            <mc:AlternateContent xmlns:mc="http://schemas.openxmlformats.org/markup-compatibility/2006">
              <mc:Choice xmlns:v="urn:schemas-microsoft-com:vml" Requires="v">
                <p:oleObj spid="_x0000_s8495" name="משוואה" r:id="rId10" imgW="2895480" imgH="1180800" progId="Equation.3">
                  <p:embed/>
                </p:oleObj>
              </mc:Choice>
              <mc:Fallback>
                <p:oleObj name="משוואה" r:id="rId10" imgW="2895480" imgH="1180800" progId="Equation.3">
                  <p:embed/>
                  <p:pic>
                    <p:nvPicPr>
                      <p:cNvPr id="5" name="Object 3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35005" y="3982356"/>
                        <a:ext cx="4600538" cy="1595536"/>
                      </a:xfrm>
                      <a:prstGeom prst="rect">
                        <a:avLst/>
                      </a:prstGeom>
                      <a:noFill/>
                      <a:ln w="9525">
                        <a:noFill/>
                        <a:miter lim="800000"/>
                        <a:headEnd/>
                        <a:tailEnd/>
                      </a:ln>
                      <a:effectLst/>
                    </p:spPr>
                  </p:pic>
                </p:oleObj>
              </mc:Fallback>
            </mc:AlternateContent>
          </a:graphicData>
        </a:graphic>
      </p:graphicFrame>
      <p:sp>
        <p:nvSpPr>
          <p:cNvPr id="62" name="Text Box 36">
            <a:extLst>
              <a:ext uri="{FF2B5EF4-FFF2-40B4-BE49-F238E27FC236}">
                <a16:creationId xmlns:a16="http://schemas.microsoft.com/office/drawing/2014/main" id="{8184B96F-57BD-4C97-8B0B-A69EB30C6905}"/>
              </a:ext>
            </a:extLst>
          </p:cNvPr>
          <p:cNvSpPr txBox="1">
            <a:spLocks noChangeArrowheads="1"/>
          </p:cNvSpPr>
          <p:nvPr/>
        </p:nvSpPr>
        <p:spPr bwMode="auto">
          <a:xfrm>
            <a:off x="6791324" y="6466824"/>
            <a:ext cx="5400675" cy="366712"/>
          </a:xfrm>
          <a:prstGeom prst="rect">
            <a:avLst/>
          </a:prstGeom>
          <a:noFill/>
          <a:ln w="9525">
            <a:noFill/>
            <a:miter lim="800000"/>
            <a:headEnd/>
            <a:tailEnd/>
          </a:ln>
          <a:effectLst/>
        </p:spPr>
        <p:txBody>
          <a:bodyPr>
            <a:spAutoFit/>
          </a:bodyPr>
          <a:lstStyle/>
          <a:p>
            <a:pPr algn="l" rtl="0">
              <a:spcBef>
                <a:spcPct val="50000"/>
              </a:spcBef>
            </a:pPr>
            <a:r>
              <a:rPr lang="en-US" i="1" dirty="0"/>
              <a:t>Fast </a:t>
            </a:r>
            <a:r>
              <a:rPr lang="en-US" i="1" dirty="0">
                <a:hlinkClick r:id="rId12" action="ppaction://hlinksldjump"/>
              </a:rPr>
              <a:t>Slant</a:t>
            </a:r>
            <a:r>
              <a:rPr lang="en-US" i="1" dirty="0"/>
              <a:t> Stack (2003), Averbuch  et. al. </a:t>
            </a:r>
          </a:p>
        </p:txBody>
      </p:sp>
      <p:sp>
        <p:nvSpPr>
          <p:cNvPr id="63" name="Rectangle 62">
            <a:extLst>
              <a:ext uri="{FF2B5EF4-FFF2-40B4-BE49-F238E27FC236}">
                <a16:creationId xmlns:a16="http://schemas.microsoft.com/office/drawing/2014/main" id="{0900ABF2-756C-498F-AEA3-01EBB582D6AD}"/>
              </a:ext>
            </a:extLst>
          </p:cNvPr>
          <p:cNvSpPr/>
          <p:nvPr/>
        </p:nvSpPr>
        <p:spPr>
          <a:xfrm>
            <a:off x="840376" y="1234693"/>
            <a:ext cx="11351623" cy="400110"/>
          </a:xfrm>
          <a:prstGeom prst="rect">
            <a:avLst/>
          </a:prstGeom>
        </p:spPr>
        <p:txBody>
          <a:bodyPr wrap="square">
            <a:spAutoFit/>
          </a:bodyPr>
          <a:lstStyle/>
          <a:p>
            <a:pPr>
              <a:spcBef>
                <a:spcPct val="50000"/>
              </a:spcBef>
            </a:pPr>
            <a:r>
              <a:rPr lang="he-IL" sz="2000" dirty="0">
                <a:solidFill>
                  <a:schemeClr val="accent1"/>
                </a:solidFill>
              </a:rPr>
              <a:t>      </a:t>
            </a:r>
            <a:r>
              <a:rPr lang="en-US" sz="2000" dirty="0">
                <a:solidFill>
                  <a:schemeClr val="accent1"/>
                </a:solidFill>
              </a:rPr>
              <a:t>Direct evaluation methods                                  	    </a:t>
            </a:r>
            <a:r>
              <a:rPr lang="he-IL" sz="2000" dirty="0">
                <a:solidFill>
                  <a:schemeClr val="accent1"/>
                </a:solidFill>
              </a:rPr>
              <a:t>         </a:t>
            </a:r>
            <a:r>
              <a:rPr lang="en-US" sz="2000" dirty="0">
                <a:solidFill>
                  <a:schemeClr val="accent1"/>
                </a:solidFill>
              </a:rPr>
              <a:t> Fourier domain based methods </a:t>
            </a:r>
          </a:p>
        </p:txBody>
      </p:sp>
      <p:sp>
        <p:nvSpPr>
          <p:cNvPr id="64" name="Text Box 35">
            <a:extLst>
              <a:ext uri="{FF2B5EF4-FFF2-40B4-BE49-F238E27FC236}">
                <a16:creationId xmlns:a16="http://schemas.microsoft.com/office/drawing/2014/main" id="{E2745884-B8C7-404E-8225-D34553A6F3FB}"/>
              </a:ext>
            </a:extLst>
          </p:cNvPr>
          <p:cNvSpPr txBox="1">
            <a:spLocks noChangeArrowheads="1"/>
          </p:cNvSpPr>
          <p:nvPr/>
        </p:nvSpPr>
        <p:spPr bwMode="auto">
          <a:xfrm>
            <a:off x="5765647" y="5442766"/>
            <a:ext cx="6207993" cy="1000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50000"/>
              </a:spcBef>
              <a:buClrTx/>
              <a:buSzTx/>
              <a:buFontTx/>
              <a:buNone/>
            </a:pPr>
            <a:r>
              <a:rPr lang="en-US" altLang="en-US" sz="1600" dirty="0"/>
              <a:t>Equivalent to computing integrals over trigonometric interpolation of the sampled image. Tied to slope-intercept system.</a:t>
            </a:r>
          </a:p>
          <a:p>
            <a:pPr algn="ctr" rtl="0" eaLnBrk="1" hangingPunct="1">
              <a:spcBef>
                <a:spcPct val="50000"/>
              </a:spcBef>
              <a:buClrTx/>
              <a:buSzTx/>
              <a:buFontTx/>
              <a:buNone/>
            </a:pPr>
            <a:r>
              <a:rPr lang="en-US" altLang="en-US" sz="1800" dirty="0"/>
              <a:t>Computational Complexity – O(</a:t>
            </a:r>
            <a:r>
              <a:rPr lang="en-US" altLang="en-US" sz="1800" i="1" dirty="0"/>
              <a:t>log(N))</a:t>
            </a:r>
            <a:r>
              <a:rPr lang="en-US" altLang="en-US" sz="1800" dirty="0"/>
              <a:t> per coefficient</a:t>
            </a:r>
          </a:p>
        </p:txBody>
      </p:sp>
    </p:spTree>
    <p:extLst>
      <p:ext uri="{BB962C8B-B14F-4D97-AF65-F5344CB8AC3E}">
        <p14:creationId xmlns:p14="http://schemas.microsoft.com/office/powerpoint/2010/main" val="457259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Computation of X-ray</a:t>
            </a:r>
            <a:endParaRPr lang="en-US" sz="3200" dirty="0">
              <a:solidFill>
                <a:schemeClr val="tx1"/>
              </a:solidFill>
            </a:endParaRPr>
          </a:p>
          <a:p>
            <a:pPr algn="ctr"/>
            <a:r>
              <a:rPr lang="en-US" sz="2800" dirty="0">
                <a:solidFill>
                  <a:schemeClr val="accent1"/>
                </a:solidFill>
              </a:rPr>
              <a:t>Fourier domain based methods</a:t>
            </a:r>
            <a:endParaRPr lang="en-US" sz="28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p:pic>
        <p:nvPicPr>
          <p:cNvPr id="3" name="Picture 2">
            <a:extLst>
              <a:ext uri="{FF2B5EF4-FFF2-40B4-BE49-F238E27FC236}">
                <a16:creationId xmlns:a16="http://schemas.microsoft.com/office/drawing/2014/main" id="{95059D1E-553B-4324-9D28-A9FCE63DFB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537" y="2677597"/>
            <a:ext cx="3348114" cy="3061051"/>
          </a:xfrm>
          <a:prstGeom prst="rect">
            <a:avLst/>
          </a:prstGeom>
        </p:spPr>
      </p:pic>
      <p:pic>
        <p:nvPicPr>
          <p:cNvPr id="7" name="Picture 6">
            <a:extLst>
              <a:ext uri="{FF2B5EF4-FFF2-40B4-BE49-F238E27FC236}">
                <a16:creationId xmlns:a16="http://schemas.microsoft.com/office/drawing/2014/main" id="{B0A0C28D-D69D-49D2-9F2B-D042DEC877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0767" y="2677597"/>
            <a:ext cx="3201696" cy="3170511"/>
          </a:xfrm>
          <a:prstGeom prst="rect">
            <a:avLst/>
          </a:prstGeom>
        </p:spPr>
      </p:pic>
      <p:sp>
        <p:nvSpPr>
          <p:cNvPr id="8" name="TextBox 7">
            <a:extLst>
              <a:ext uri="{FF2B5EF4-FFF2-40B4-BE49-F238E27FC236}">
                <a16:creationId xmlns:a16="http://schemas.microsoft.com/office/drawing/2014/main" id="{5FE7A519-F0AB-44F1-81EF-22B6CF42F410}"/>
              </a:ext>
            </a:extLst>
          </p:cNvPr>
          <p:cNvSpPr txBox="1"/>
          <p:nvPr/>
        </p:nvSpPr>
        <p:spPr>
          <a:xfrm>
            <a:off x="7677809" y="5824248"/>
            <a:ext cx="1634357" cy="369332"/>
          </a:xfrm>
          <a:prstGeom prst="rect">
            <a:avLst/>
          </a:prstGeom>
          <a:noFill/>
        </p:spPr>
        <p:txBody>
          <a:bodyPr wrap="square" rtlCol="0">
            <a:spAutoFit/>
          </a:bodyPr>
          <a:lstStyle/>
          <a:p>
            <a:r>
              <a:rPr lang="en-US" dirty="0"/>
              <a:t>Pseudo -Polar</a:t>
            </a:r>
          </a:p>
        </p:txBody>
      </p:sp>
      <p:sp>
        <p:nvSpPr>
          <p:cNvPr id="11" name="TextBox 10">
            <a:extLst>
              <a:ext uri="{FF2B5EF4-FFF2-40B4-BE49-F238E27FC236}">
                <a16:creationId xmlns:a16="http://schemas.microsoft.com/office/drawing/2014/main" id="{4AC314B4-DA0B-4807-82CD-4E4AA7AC54B8}"/>
              </a:ext>
            </a:extLst>
          </p:cNvPr>
          <p:cNvSpPr txBox="1"/>
          <p:nvPr/>
        </p:nvSpPr>
        <p:spPr>
          <a:xfrm>
            <a:off x="3731684" y="5738648"/>
            <a:ext cx="704193" cy="369332"/>
          </a:xfrm>
          <a:prstGeom prst="rect">
            <a:avLst/>
          </a:prstGeom>
          <a:noFill/>
        </p:spPr>
        <p:txBody>
          <a:bodyPr wrap="square" rtlCol="0">
            <a:spAutoFit/>
          </a:bodyPr>
          <a:lstStyle/>
          <a:p>
            <a:r>
              <a:rPr lang="en-US" dirty="0"/>
              <a:t>Polar</a:t>
            </a:r>
          </a:p>
        </p:txBody>
      </p:sp>
      <p:sp>
        <p:nvSpPr>
          <p:cNvPr id="9" name="Rectangle 8">
            <a:extLst>
              <a:ext uri="{FF2B5EF4-FFF2-40B4-BE49-F238E27FC236}">
                <a16:creationId xmlns:a16="http://schemas.microsoft.com/office/drawing/2014/main" id="{1D337EDB-0602-4006-9867-D40629E7AAC0}"/>
              </a:ext>
            </a:extLst>
          </p:cNvPr>
          <p:cNvSpPr/>
          <p:nvPr/>
        </p:nvSpPr>
        <p:spPr>
          <a:xfrm>
            <a:off x="1389395" y="6547046"/>
            <a:ext cx="10466274" cy="276999"/>
          </a:xfrm>
          <a:prstGeom prst="rect">
            <a:avLst/>
          </a:prstGeom>
        </p:spPr>
        <p:txBody>
          <a:bodyPr wrap="square">
            <a:spAutoFit/>
          </a:bodyPr>
          <a:lstStyle/>
          <a:p>
            <a:r>
              <a:rPr lang="en-US" sz="1200" dirty="0"/>
              <a:t>https://www.semanticscholar.org/paper/1-Introduction-1-.-1-Polar-Fourier-Transform-Averbuch-Coifman/7666cfa5840217c65536bf6053268b72b50660c3</a:t>
            </a:r>
          </a:p>
        </p:txBody>
      </p:sp>
    </p:spTree>
    <p:extLst>
      <p:ext uri="{BB962C8B-B14F-4D97-AF65-F5344CB8AC3E}">
        <p14:creationId xmlns:p14="http://schemas.microsoft.com/office/powerpoint/2010/main" val="315242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pic>
        <p:nvPicPr>
          <p:cNvPr id="8" name="Picture 11">
            <a:extLst>
              <a:ext uri="{FF2B5EF4-FFF2-40B4-BE49-F238E27FC236}">
                <a16:creationId xmlns:a16="http://schemas.microsoft.com/office/drawing/2014/main" id="{FE2F015D-0260-4781-988F-670D0CD49BC6}"/>
              </a:ext>
            </a:extLst>
          </p:cNvPr>
          <p:cNvPicPr>
            <a:picLocks noChangeAspect="1" noChangeArrowheads="1"/>
          </p:cNvPicPr>
          <p:nvPr/>
        </p:nvPicPr>
        <p:blipFill>
          <a:blip r:embed="rId3" cstate="print"/>
          <a:srcRect l="26091" t="28616" r="27075" b="30838"/>
          <a:stretch>
            <a:fillRect/>
          </a:stretch>
        </p:blipFill>
        <p:spPr bwMode="auto">
          <a:xfrm>
            <a:off x="3822803" y="1656056"/>
            <a:ext cx="2007809" cy="1766480"/>
          </a:xfrm>
          <a:prstGeom prst="rect">
            <a:avLst/>
          </a:prstGeom>
          <a:noFill/>
          <a:ln w="9525">
            <a:noFill/>
            <a:miter lim="800000"/>
            <a:headEnd/>
            <a:tailEnd/>
          </a:ln>
        </p:spPr>
      </p:pic>
      <p:pic>
        <p:nvPicPr>
          <p:cNvPr id="9" name="Picture 12">
            <a:extLst>
              <a:ext uri="{FF2B5EF4-FFF2-40B4-BE49-F238E27FC236}">
                <a16:creationId xmlns:a16="http://schemas.microsoft.com/office/drawing/2014/main" id="{789595AF-EC2D-4E52-BB91-89A38B91240B}"/>
              </a:ext>
            </a:extLst>
          </p:cNvPr>
          <p:cNvPicPr>
            <a:picLocks noChangeAspect="1" noChangeArrowheads="1"/>
          </p:cNvPicPr>
          <p:nvPr/>
        </p:nvPicPr>
        <p:blipFill>
          <a:blip r:embed="rId4" cstate="print"/>
          <a:srcRect l="10851" t="28059" r="42293" b="30835"/>
          <a:stretch>
            <a:fillRect/>
          </a:stretch>
        </p:blipFill>
        <p:spPr bwMode="auto">
          <a:xfrm>
            <a:off x="6348906" y="1654187"/>
            <a:ext cx="1976437" cy="1765300"/>
          </a:xfrm>
          <a:prstGeom prst="rect">
            <a:avLst/>
          </a:prstGeom>
          <a:noFill/>
          <a:ln w="9525">
            <a:noFill/>
            <a:miter lim="800000"/>
            <a:headEnd/>
            <a:tailEnd/>
          </a:ln>
        </p:spPr>
      </p:pic>
      <p:sp>
        <p:nvSpPr>
          <p:cNvPr id="11" name="Rectangle 3">
            <a:extLst>
              <a:ext uri="{FF2B5EF4-FFF2-40B4-BE49-F238E27FC236}">
                <a16:creationId xmlns:a16="http://schemas.microsoft.com/office/drawing/2014/main" id="{70D77D75-CDE9-4493-8E4E-03B7B905B34B}"/>
              </a:ext>
            </a:extLst>
          </p:cNvPr>
          <p:cNvSpPr>
            <a:spLocks noChangeArrowheads="1"/>
          </p:cNvSpPr>
          <p:nvPr/>
        </p:nvSpPr>
        <p:spPr bwMode="auto">
          <a:xfrm>
            <a:off x="323194" y="1389434"/>
            <a:ext cx="8229600" cy="609600"/>
          </a:xfrm>
          <a:prstGeom prst="rect">
            <a:avLst/>
          </a:prstGeom>
          <a:noFill/>
          <a:ln w="9525">
            <a:noFill/>
            <a:miter lim="800000"/>
            <a:headEnd/>
            <a:tailEnd/>
          </a:ln>
          <a:effectLst/>
        </p:spPr>
        <p:txBody>
          <a:bodyPr anchor="ctr"/>
          <a:lstStyle/>
          <a:p>
            <a:r>
              <a:rPr lang="en-US" sz="2000" dirty="0"/>
              <a:t>Observation</a:t>
            </a:r>
          </a:p>
        </p:txBody>
      </p:sp>
      <p:sp>
        <p:nvSpPr>
          <p:cNvPr id="12" name="Rectangle 3">
            <a:extLst>
              <a:ext uri="{FF2B5EF4-FFF2-40B4-BE49-F238E27FC236}">
                <a16:creationId xmlns:a16="http://schemas.microsoft.com/office/drawing/2014/main" id="{8677EE63-3563-47E3-B439-8FD908FFC2EB}"/>
              </a:ext>
            </a:extLst>
          </p:cNvPr>
          <p:cNvSpPr>
            <a:spLocks noChangeArrowheads="1"/>
          </p:cNvSpPr>
          <p:nvPr/>
        </p:nvSpPr>
        <p:spPr bwMode="auto">
          <a:xfrm>
            <a:off x="323194" y="3605621"/>
            <a:ext cx="6492626" cy="791110"/>
          </a:xfrm>
          <a:prstGeom prst="rect">
            <a:avLst/>
          </a:prstGeom>
          <a:noFill/>
          <a:ln w="9525">
            <a:noFill/>
            <a:miter lim="800000"/>
            <a:headEnd/>
            <a:tailEnd/>
          </a:ln>
          <a:effectLst/>
        </p:spPr>
        <p:txBody>
          <a:bodyPr anchor="ctr"/>
          <a:lstStyle/>
          <a:p>
            <a:r>
              <a:rPr lang="en-US" sz="2000" dirty="0"/>
              <a:t>Simultaneous calculation with serial memory access</a:t>
            </a:r>
          </a:p>
        </p:txBody>
      </p:sp>
      <p:pic>
        <p:nvPicPr>
          <p:cNvPr id="13" name="Picture 11">
            <a:extLst>
              <a:ext uri="{FF2B5EF4-FFF2-40B4-BE49-F238E27FC236}">
                <a16:creationId xmlns:a16="http://schemas.microsoft.com/office/drawing/2014/main" id="{6CF138C8-77E8-44A3-A1B3-6B34EBC4361D}"/>
              </a:ext>
            </a:extLst>
          </p:cNvPr>
          <p:cNvPicPr>
            <a:picLocks noChangeAspect="1" noChangeArrowheads="1"/>
          </p:cNvPicPr>
          <p:nvPr/>
        </p:nvPicPr>
        <p:blipFill>
          <a:blip r:embed="rId5" cstate="print"/>
          <a:srcRect l="15190" t="14458" r="15370" b="21928"/>
          <a:stretch>
            <a:fillRect/>
          </a:stretch>
        </p:blipFill>
        <p:spPr bwMode="auto">
          <a:xfrm>
            <a:off x="3822803" y="4390632"/>
            <a:ext cx="2526103" cy="2355953"/>
          </a:xfrm>
          <a:prstGeom prst="rect">
            <a:avLst/>
          </a:prstGeom>
          <a:noFill/>
          <a:ln w="9525">
            <a:noFill/>
            <a:miter lim="800000"/>
            <a:headEnd/>
            <a:tailEnd/>
          </a:ln>
        </p:spPr>
      </p:pic>
      <p:pic>
        <p:nvPicPr>
          <p:cNvPr id="15" name="Picture 12">
            <a:extLst>
              <a:ext uri="{FF2B5EF4-FFF2-40B4-BE49-F238E27FC236}">
                <a16:creationId xmlns:a16="http://schemas.microsoft.com/office/drawing/2014/main" id="{C8E3D98E-CA75-4D78-B3F8-28009C11F685}"/>
              </a:ext>
            </a:extLst>
          </p:cNvPr>
          <p:cNvPicPr>
            <a:picLocks noChangeAspect="1" noChangeArrowheads="1"/>
          </p:cNvPicPr>
          <p:nvPr/>
        </p:nvPicPr>
        <p:blipFill>
          <a:blip r:embed="rId6" cstate="print"/>
          <a:srcRect l="11212" t="15663" r="32730" b="25301"/>
          <a:stretch>
            <a:fillRect/>
          </a:stretch>
        </p:blipFill>
        <p:spPr bwMode="auto">
          <a:xfrm>
            <a:off x="6348906" y="4396731"/>
            <a:ext cx="2038349" cy="2185779"/>
          </a:xfrm>
          <a:prstGeom prst="rect">
            <a:avLst/>
          </a:prstGeom>
          <a:noFill/>
          <a:ln w="9525">
            <a:noFill/>
            <a:miter lim="800000"/>
            <a:headEnd/>
            <a:tailEnd/>
          </a:ln>
        </p:spPr>
      </p:pic>
    </p:spTree>
    <p:extLst>
      <p:ext uri="{BB962C8B-B14F-4D97-AF65-F5344CB8AC3E}">
        <p14:creationId xmlns:p14="http://schemas.microsoft.com/office/powerpoint/2010/main" val="3865685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sp>
        <p:nvSpPr>
          <p:cNvPr id="14" name="Rectangle 3">
            <a:extLst>
              <a:ext uri="{FF2B5EF4-FFF2-40B4-BE49-F238E27FC236}">
                <a16:creationId xmlns:a16="http://schemas.microsoft.com/office/drawing/2014/main" id="{A0EADF82-3A29-4E65-8B4D-D099370BD3D2}"/>
              </a:ext>
            </a:extLst>
          </p:cNvPr>
          <p:cNvSpPr>
            <a:spLocks noChangeArrowheads="1"/>
          </p:cNvSpPr>
          <p:nvPr/>
        </p:nvSpPr>
        <p:spPr bwMode="auto">
          <a:xfrm>
            <a:off x="400633" y="1397921"/>
            <a:ext cx="8229600" cy="644151"/>
          </a:xfrm>
          <a:prstGeom prst="rect">
            <a:avLst/>
          </a:prstGeom>
          <a:noFill/>
          <a:ln w="9525">
            <a:noFill/>
            <a:miter lim="800000"/>
            <a:headEnd/>
            <a:tailEnd/>
          </a:ln>
          <a:effectLst/>
        </p:spPr>
        <p:txBody>
          <a:bodyPr anchor="ctr"/>
          <a:lstStyle/>
          <a:p>
            <a:r>
              <a:rPr lang="en-US" sz="2400" dirty="0"/>
              <a:t>Merging Series of Grid Intersections 2D</a:t>
            </a:r>
          </a:p>
        </p:txBody>
      </p:sp>
      <p:pic>
        <p:nvPicPr>
          <p:cNvPr id="16" name="Picture 7">
            <a:extLst>
              <a:ext uri="{FF2B5EF4-FFF2-40B4-BE49-F238E27FC236}">
                <a16:creationId xmlns:a16="http://schemas.microsoft.com/office/drawing/2014/main" id="{2784F34F-5522-4145-9FA9-111F06C8A86E}"/>
              </a:ext>
            </a:extLst>
          </p:cNvPr>
          <p:cNvPicPr>
            <a:picLocks noGrp="1" noChangeAspect="1" noChangeArrowheads="1"/>
          </p:cNvPicPr>
          <p:nvPr>
            <p:ph sz="half" idx="1"/>
          </p:nvPr>
        </p:nvPicPr>
        <p:blipFill>
          <a:blip r:embed="rId3" cstate="print"/>
          <a:srcRect l="5621" t="16982" r="12383" b="42557"/>
          <a:stretch>
            <a:fillRect/>
          </a:stretch>
        </p:blipFill>
        <p:spPr>
          <a:xfrm>
            <a:off x="383255" y="1963789"/>
            <a:ext cx="6408738" cy="2462212"/>
          </a:xfrm>
          <a:noFill/>
          <a:ln/>
        </p:spPr>
      </p:pic>
      <p:pic>
        <p:nvPicPr>
          <p:cNvPr id="17" name="Picture 3">
            <a:extLst>
              <a:ext uri="{FF2B5EF4-FFF2-40B4-BE49-F238E27FC236}">
                <a16:creationId xmlns:a16="http://schemas.microsoft.com/office/drawing/2014/main" id="{36E78B9A-28CC-423C-892E-15368FED35CA}"/>
              </a:ext>
            </a:extLst>
          </p:cNvPr>
          <p:cNvPicPr>
            <a:picLocks noChangeAspect="1" noChangeArrowheads="1"/>
          </p:cNvPicPr>
          <p:nvPr/>
        </p:nvPicPr>
        <p:blipFill>
          <a:blip r:embed="rId4" cstate="print"/>
          <a:srcRect l="26091" t="7733" r="27075" b="10361"/>
          <a:stretch>
            <a:fillRect/>
          </a:stretch>
        </p:blipFill>
        <p:spPr>
          <a:xfrm>
            <a:off x="9986787" y="1164383"/>
            <a:ext cx="1800225" cy="3525837"/>
          </a:xfrm>
          <a:prstGeom prst="rect">
            <a:avLst/>
          </a:prstGeom>
          <a:noFill/>
          <a:ln/>
        </p:spPr>
      </p:pic>
      <p:sp>
        <p:nvSpPr>
          <p:cNvPr id="19" name="Text Box 5">
            <a:extLst>
              <a:ext uri="{FF2B5EF4-FFF2-40B4-BE49-F238E27FC236}">
                <a16:creationId xmlns:a16="http://schemas.microsoft.com/office/drawing/2014/main" id="{B706B309-052D-4818-943D-DD1B4010BBF3}"/>
              </a:ext>
            </a:extLst>
          </p:cNvPr>
          <p:cNvSpPr txBox="1">
            <a:spLocks noChangeArrowheads="1"/>
          </p:cNvSpPr>
          <p:nvPr/>
        </p:nvSpPr>
        <p:spPr bwMode="auto">
          <a:xfrm rot="16200000">
            <a:off x="8092673" y="2744740"/>
            <a:ext cx="3800475" cy="365125"/>
          </a:xfrm>
          <a:prstGeom prst="rect">
            <a:avLst/>
          </a:prstGeom>
          <a:noFill/>
          <a:ln w="9525">
            <a:noFill/>
            <a:miter lim="800000"/>
            <a:headEnd/>
            <a:tailEnd/>
          </a:ln>
          <a:effectLst/>
        </p:spPr>
        <p:txBody>
          <a:bodyPr vert="eaVert">
            <a:spAutoFit/>
          </a:bodyPr>
          <a:lstStyle/>
          <a:p>
            <a:pPr algn="l" rtl="0">
              <a:spcBef>
                <a:spcPct val="50000"/>
              </a:spcBef>
            </a:pPr>
            <a:r>
              <a:rPr lang="en-US" sz="1400" dirty="0"/>
              <a:t>-8  -7  -6  -5  -4  -3  -2  -1  0  1  2  3  4  5  6  7  8</a:t>
            </a:r>
          </a:p>
        </p:txBody>
      </p:sp>
      <p:sp>
        <p:nvSpPr>
          <p:cNvPr id="20" name="Text Box 4">
            <a:extLst>
              <a:ext uri="{FF2B5EF4-FFF2-40B4-BE49-F238E27FC236}">
                <a16:creationId xmlns:a16="http://schemas.microsoft.com/office/drawing/2014/main" id="{05AAA42D-B330-4071-8C2F-C6D9DE966A0D}"/>
              </a:ext>
            </a:extLst>
          </p:cNvPr>
          <p:cNvSpPr txBox="1">
            <a:spLocks noChangeArrowheads="1"/>
          </p:cNvSpPr>
          <p:nvPr/>
        </p:nvSpPr>
        <p:spPr bwMode="auto">
          <a:xfrm>
            <a:off x="9810348" y="4672404"/>
            <a:ext cx="2663825" cy="304800"/>
          </a:xfrm>
          <a:prstGeom prst="rect">
            <a:avLst/>
          </a:prstGeom>
          <a:noFill/>
          <a:ln w="9525">
            <a:noFill/>
            <a:miter lim="800000"/>
            <a:headEnd/>
            <a:tailEnd/>
          </a:ln>
          <a:effectLst/>
        </p:spPr>
        <p:txBody>
          <a:bodyPr>
            <a:spAutoFit/>
          </a:bodyPr>
          <a:lstStyle/>
          <a:p>
            <a:pPr algn="l" rtl="0">
              <a:spcBef>
                <a:spcPct val="50000"/>
              </a:spcBef>
            </a:pPr>
            <a:r>
              <a:rPr lang="en-US" sz="1400" dirty="0"/>
              <a:t>-4  -3  -2  -1  0  1  2  3  4</a:t>
            </a:r>
          </a:p>
        </p:txBody>
      </p:sp>
      <p:pic>
        <p:nvPicPr>
          <p:cNvPr id="24" name="Picture 8">
            <a:extLst>
              <a:ext uri="{FF2B5EF4-FFF2-40B4-BE49-F238E27FC236}">
                <a16:creationId xmlns:a16="http://schemas.microsoft.com/office/drawing/2014/main" id="{A6999441-6CCA-4351-9CBB-08E80A5BAECC}"/>
              </a:ext>
            </a:extLst>
          </p:cNvPr>
          <p:cNvPicPr>
            <a:picLocks noChangeAspect="1" noChangeArrowheads="1"/>
          </p:cNvPicPr>
          <p:nvPr/>
        </p:nvPicPr>
        <p:blipFill>
          <a:blip r:embed="rId5" cstate="print"/>
          <a:srcRect l="9741" t="39093" r="18500" b="29411"/>
          <a:stretch>
            <a:fillRect/>
          </a:stretch>
        </p:blipFill>
        <p:spPr bwMode="auto">
          <a:xfrm>
            <a:off x="581192" y="4824804"/>
            <a:ext cx="6480175" cy="1343025"/>
          </a:xfrm>
          <a:prstGeom prst="rect">
            <a:avLst/>
          </a:prstGeom>
          <a:noFill/>
          <a:ln w="9525">
            <a:noFill/>
            <a:miter lim="800000"/>
            <a:headEnd/>
            <a:tailEnd/>
          </a:ln>
          <a:effectLst/>
        </p:spPr>
      </p:pic>
      <p:sp>
        <p:nvSpPr>
          <p:cNvPr id="33" name="Text Box 13">
            <a:extLst>
              <a:ext uri="{FF2B5EF4-FFF2-40B4-BE49-F238E27FC236}">
                <a16:creationId xmlns:a16="http://schemas.microsoft.com/office/drawing/2014/main" id="{3A43D6C9-E808-4442-9A61-1A411A3E398B}"/>
              </a:ext>
            </a:extLst>
          </p:cNvPr>
          <p:cNvSpPr txBox="1">
            <a:spLocks noChangeArrowheads="1"/>
          </p:cNvSpPr>
          <p:nvPr/>
        </p:nvSpPr>
        <p:spPr bwMode="auto">
          <a:xfrm>
            <a:off x="3115772" y="4668295"/>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(-2,1)</a:t>
            </a:r>
          </a:p>
        </p:txBody>
      </p:sp>
      <p:sp>
        <p:nvSpPr>
          <p:cNvPr id="34" name="Text Box 12">
            <a:extLst>
              <a:ext uri="{FF2B5EF4-FFF2-40B4-BE49-F238E27FC236}">
                <a16:creationId xmlns:a16="http://schemas.microsoft.com/office/drawing/2014/main" id="{2B3A9812-9D06-48C8-BA16-ECDDE4C1ABF2}"/>
              </a:ext>
            </a:extLst>
          </p:cNvPr>
          <p:cNvSpPr txBox="1">
            <a:spLocks noChangeArrowheads="1"/>
          </p:cNvSpPr>
          <p:nvPr/>
        </p:nvSpPr>
        <p:spPr bwMode="auto">
          <a:xfrm>
            <a:off x="2645184" y="4660726"/>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(-2,2)</a:t>
            </a:r>
          </a:p>
        </p:txBody>
      </p:sp>
      <p:sp>
        <p:nvSpPr>
          <p:cNvPr id="35" name="Text Box 12">
            <a:extLst>
              <a:ext uri="{FF2B5EF4-FFF2-40B4-BE49-F238E27FC236}">
                <a16:creationId xmlns:a16="http://schemas.microsoft.com/office/drawing/2014/main" id="{ABD17690-C6F1-4268-AE07-17C930A339BB}"/>
              </a:ext>
            </a:extLst>
          </p:cNvPr>
          <p:cNvSpPr txBox="1">
            <a:spLocks noChangeArrowheads="1"/>
          </p:cNvSpPr>
          <p:nvPr/>
        </p:nvSpPr>
        <p:spPr bwMode="auto">
          <a:xfrm>
            <a:off x="2174596" y="4666565"/>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(-3,2)</a:t>
            </a:r>
          </a:p>
        </p:txBody>
      </p:sp>
      <p:sp>
        <p:nvSpPr>
          <p:cNvPr id="36" name="Text Box 12">
            <a:extLst>
              <a:ext uri="{FF2B5EF4-FFF2-40B4-BE49-F238E27FC236}">
                <a16:creationId xmlns:a16="http://schemas.microsoft.com/office/drawing/2014/main" id="{F6D142BC-AD1B-45D5-B89E-F6118E1EA26A}"/>
              </a:ext>
            </a:extLst>
          </p:cNvPr>
          <p:cNvSpPr txBox="1">
            <a:spLocks noChangeArrowheads="1"/>
          </p:cNvSpPr>
          <p:nvPr/>
        </p:nvSpPr>
        <p:spPr bwMode="auto">
          <a:xfrm>
            <a:off x="1692677" y="4672404"/>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(-3,3)</a:t>
            </a:r>
          </a:p>
        </p:txBody>
      </p:sp>
      <p:sp>
        <p:nvSpPr>
          <p:cNvPr id="37" name="Text Box 12">
            <a:extLst>
              <a:ext uri="{FF2B5EF4-FFF2-40B4-BE49-F238E27FC236}">
                <a16:creationId xmlns:a16="http://schemas.microsoft.com/office/drawing/2014/main" id="{C8319C18-F432-4A9B-9A1A-6BCB9AE17D75}"/>
              </a:ext>
            </a:extLst>
          </p:cNvPr>
          <p:cNvSpPr txBox="1">
            <a:spLocks noChangeArrowheads="1"/>
          </p:cNvSpPr>
          <p:nvPr/>
        </p:nvSpPr>
        <p:spPr bwMode="auto">
          <a:xfrm>
            <a:off x="1236958" y="4666566"/>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(-4,3)</a:t>
            </a:r>
          </a:p>
        </p:txBody>
      </p:sp>
      <p:sp>
        <p:nvSpPr>
          <p:cNvPr id="41" name="Oval 16">
            <a:extLst>
              <a:ext uri="{FF2B5EF4-FFF2-40B4-BE49-F238E27FC236}">
                <a16:creationId xmlns:a16="http://schemas.microsoft.com/office/drawing/2014/main" id="{4AECC843-EB3B-46EC-87C4-E89F4FFF1A2C}"/>
              </a:ext>
            </a:extLst>
          </p:cNvPr>
          <p:cNvSpPr>
            <a:spLocks noChangeArrowheads="1"/>
          </p:cNvSpPr>
          <p:nvPr/>
        </p:nvSpPr>
        <p:spPr bwMode="auto">
          <a:xfrm>
            <a:off x="1355893" y="4677263"/>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2" name="Oval 23">
            <a:extLst>
              <a:ext uri="{FF2B5EF4-FFF2-40B4-BE49-F238E27FC236}">
                <a16:creationId xmlns:a16="http://schemas.microsoft.com/office/drawing/2014/main" id="{B86C975E-0B05-4C27-A067-3FBDFBF9910F}"/>
              </a:ext>
            </a:extLst>
          </p:cNvPr>
          <p:cNvSpPr>
            <a:spLocks noChangeArrowheads="1"/>
          </p:cNvSpPr>
          <p:nvPr/>
        </p:nvSpPr>
        <p:spPr bwMode="auto">
          <a:xfrm>
            <a:off x="1329535" y="5496316"/>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3" name="Oval 22">
            <a:extLst>
              <a:ext uri="{FF2B5EF4-FFF2-40B4-BE49-F238E27FC236}">
                <a16:creationId xmlns:a16="http://schemas.microsoft.com/office/drawing/2014/main" id="{21C504FA-45C7-4BBB-8D5D-5E8C117B5ECF}"/>
              </a:ext>
            </a:extLst>
          </p:cNvPr>
          <p:cNvSpPr>
            <a:spLocks noChangeArrowheads="1"/>
          </p:cNvSpPr>
          <p:nvPr/>
        </p:nvSpPr>
        <p:spPr bwMode="auto">
          <a:xfrm>
            <a:off x="1355892" y="5219735"/>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4" name="Oval 15">
            <a:extLst>
              <a:ext uri="{FF2B5EF4-FFF2-40B4-BE49-F238E27FC236}">
                <a16:creationId xmlns:a16="http://schemas.microsoft.com/office/drawing/2014/main" id="{A5467D69-4382-4D85-AE68-5537E4C72D30}"/>
              </a:ext>
            </a:extLst>
          </p:cNvPr>
          <p:cNvSpPr>
            <a:spLocks noChangeArrowheads="1"/>
          </p:cNvSpPr>
          <p:nvPr/>
        </p:nvSpPr>
        <p:spPr bwMode="auto">
          <a:xfrm>
            <a:off x="9986787" y="3285331"/>
            <a:ext cx="287338"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45" name="Oval 18">
            <a:extLst>
              <a:ext uri="{FF2B5EF4-FFF2-40B4-BE49-F238E27FC236}">
                <a16:creationId xmlns:a16="http://schemas.microsoft.com/office/drawing/2014/main" id="{EEFFD34A-9B71-46D0-ABEE-8DD24C0E3A2F}"/>
              </a:ext>
            </a:extLst>
          </p:cNvPr>
          <p:cNvSpPr>
            <a:spLocks noChangeArrowheads="1"/>
          </p:cNvSpPr>
          <p:nvPr/>
        </p:nvSpPr>
        <p:spPr bwMode="auto">
          <a:xfrm>
            <a:off x="1848255" y="4643168"/>
            <a:ext cx="287337"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46" name="Oval 19">
            <a:extLst>
              <a:ext uri="{FF2B5EF4-FFF2-40B4-BE49-F238E27FC236}">
                <a16:creationId xmlns:a16="http://schemas.microsoft.com/office/drawing/2014/main" id="{D1474BC6-54A0-4FB4-B81C-41ECE389D8A8}"/>
              </a:ext>
            </a:extLst>
          </p:cNvPr>
          <p:cNvSpPr>
            <a:spLocks noChangeArrowheads="1"/>
          </p:cNvSpPr>
          <p:nvPr/>
        </p:nvSpPr>
        <p:spPr bwMode="auto">
          <a:xfrm>
            <a:off x="1820416" y="5228432"/>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7" name="Oval 17">
            <a:extLst>
              <a:ext uri="{FF2B5EF4-FFF2-40B4-BE49-F238E27FC236}">
                <a16:creationId xmlns:a16="http://schemas.microsoft.com/office/drawing/2014/main" id="{DA39127A-FE4E-4384-9D64-A5DE42A6B971}"/>
              </a:ext>
            </a:extLst>
          </p:cNvPr>
          <p:cNvSpPr>
            <a:spLocks noChangeArrowheads="1"/>
          </p:cNvSpPr>
          <p:nvPr/>
        </p:nvSpPr>
        <p:spPr bwMode="auto">
          <a:xfrm>
            <a:off x="10208243" y="3285331"/>
            <a:ext cx="287338"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48" name="Oval 20">
            <a:extLst>
              <a:ext uri="{FF2B5EF4-FFF2-40B4-BE49-F238E27FC236}">
                <a16:creationId xmlns:a16="http://schemas.microsoft.com/office/drawing/2014/main" id="{E247CF53-A8A6-4B94-B6F3-774737B3CD57}"/>
              </a:ext>
            </a:extLst>
          </p:cNvPr>
          <p:cNvSpPr>
            <a:spLocks noChangeArrowheads="1"/>
          </p:cNvSpPr>
          <p:nvPr/>
        </p:nvSpPr>
        <p:spPr bwMode="auto">
          <a:xfrm>
            <a:off x="1796353" y="5797161"/>
            <a:ext cx="287337"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50" name="Oval 24">
            <a:extLst>
              <a:ext uri="{FF2B5EF4-FFF2-40B4-BE49-F238E27FC236}">
                <a16:creationId xmlns:a16="http://schemas.microsoft.com/office/drawing/2014/main" id="{BE810428-01E3-40AE-ACC0-E1BE4F2BA50A}"/>
              </a:ext>
            </a:extLst>
          </p:cNvPr>
          <p:cNvSpPr>
            <a:spLocks noChangeArrowheads="1"/>
          </p:cNvSpPr>
          <p:nvPr/>
        </p:nvSpPr>
        <p:spPr bwMode="auto">
          <a:xfrm>
            <a:off x="2291170" y="4668295"/>
            <a:ext cx="287338"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51" name="Oval 21">
            <a:extLst>
              <a:ext uri="{FF2B5EF4-FFF2-40B4-BE49-F238E27FC236}">
                <a16:creationId xmlns:a16="http://schemas.microsoft.com/office/drawing/2014/main" id="{B540145F-FA53-431B-BE99-C555F15B3310}"/>
              </a:ext>
            </a:extLst>
          </p:cNvPr>
          <p:cNvSpPr>
            <a:spLocks noChangeArrowheads="1"/>
          </p:cNvSpPr>
          <p:nvPr/>
        </p:nvSpPr>
        <p:spPr bwMode="auto">
          <a:xfrm>
            <a:off x="10231715" y="3073004"/>
            <a:ext cx="287338" cy="287337"/>
          </a:xfrm>
          <a:prstGeom prst="ellipse">
            <a:avLst/>
          </a:prstGeom>
          <a:noFill/>
          <a:ln w="28575">
            <a:solidFill>
              <a:srgbClr val="0000FF"/>
            </a:solidFill>
            <a:prstDash val="dash"/>
            <a:round/>
            <a:headEnd/>
            <a:tailEnd/>
          </a:ln>
          <a:effectLst/>
        </p:spPr>
        <p:txBody>
          <a:bodyPr wrap="none" anchor="ctr"/>
          <a:lstStyle/>
          <a:p>
            <a:endParaRPr lang="en-US"/>
          </a:p>
        </p:txBody>
      </p:sp>
    </p:spTree>
    <p:extLst>
      <p:ext uri="{BB962C8B-B14F-4D97-AF65-F5344CB8AC3E}">
        <p14:creationId xmlns:p14="http://schemas.microsoft.com/office/powerpoint/2010/main" val="154029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5" grpId="0" animBg="1"/>
      <p:bldP spid="46" grpId="0" animBg="1"/>
      <p:bldP spid="47" grpId="0" animBg="1"/>
      <p:bldP spid="48" grpId="0" animBg="1"/>
      <p:bldP spid="50" grpId="0" animBg="1"/>
      <p:bldP spid="5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sp>
        <p:nvSpPr>
          <p:cNvPr id="16" name="Line 4">
            <a:extLst>
              <a:ext uri="{FF2B5EF4-FFF2-40B4-BE49-F238E27FC236}">
                <a16:creationId xmlns:a16="http://schemas.microsoft.com/office/drawing/2014/main" id="{533D4A92-21A3-4909-A744-8DD22C54CBB4}"/>
              </a:ext>
            </a:extLst>
          </p:cNvPr>
          <p:cNvSpPr>
            <a:spLocks noChangeShapeType="1"/>
          </p:cNvSpPr>
          <p:nvPr/>
        </p:nvSpPr>
        <p:spPr bwMode="auto">
          <a:xfrm>
            <a:off x="1681683" y="3303039"/>
            <a:ext cx="9144000" cy="0"/>
          </a:xfrm>
          <a:prstGeom prst="line">
            <a:avLst/>
          </a:prstGeom>
          <a:noFill/>
          <a:ln w="9525">
            <a:solidFill>
              <a:schemeClr val="tx1"/>
            </a:solidFill>
            <a:prstDash val="dash"/>
            <a:round/>
            <a:headEnd/>
            <a:tailEnd/>
          </a:ln>
          <a:effectLst/>
        </p:spPr>
        <p:txBody>
          <a:bodyPr/>
          <a:lstStyle/>
          <a:p>
            <a:endParaRPr lang="en-US"/>
          </a:p>
        </p:txBody>
      </p:sp>
      <p:pic>
        <p:nvPicPr>
          <p:cNvPr id="2" name="Picture 1">
            <a:extLst>
              <a:ext uri="{FF2B5EF4-FFF2-40B4-BE49-F238E27FC236}">
                <a16:creationId xmlns:a16="http://schemas.microsoft.com/office/drawing/2014/main" id="{F0A082E4-F42F-4283-8EA6-B6D3BAC925E2}"/>
              </a:ext>
            </a:extLst>
          </p:cNvPr>
          <p:cNvPicPr>
            <a:picLocks noChangeAspect="1"/>
          </p:cNvPicPr>
          <p:nvPr/>
        </p:nvPicPr>
        <p:blipFill>
          <a:blip r:embed="rId3"/>
          <a:stretch>
            <a:fillRect/>
          </a:stretch>
        </p:blipFill>
        <p:spPr>
          <a:xfrm>
            <a:off x="3100908" y="1283688"/>
            <a:ext cx="6305550" cy="1819275"/>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80E21ACE-E0D5-4072-8F85-99D5B4B8D6B8}"/>
                  </a:ext>
                </a:extLst>
              </p:cNvPr>
              <p:cNvSpPr/>
              <p:nvPr/>
            </p:nvSpPr>
            <p:spPr>
              <a:xfrm>
                <a:off x="1681683" y="3553597"/>
                <a:ext cx="9144000" cy="3133165"/>
              </a:xfrm>
              <a:prstGeom prst="rect">
                <a:avLst/>
              </a:prstGeom>
            </p:spPr>
            <p:txBody>
              <a:bodyPr wrap="square">
                <a:spAutoFit/>
              </a:bodyPr>
              <a:lstStyle/>
              <a:p>
                <a:pPr marL="342900" lvl="0" indent="-342900" algn="just">
                  <a:lnSpc>
                    <a:spcPct val="150000"/>
                  </a:lnSpc>
                  <a:spcAft>
                    <a:spcPts val="20"/>
                  </a:spcAft>
                  <a:buFont typeface="David" panose="020E0502060401010101" pitchFamily="34" charset="-79"/>
                  <a:buChar char="-"/>
                </a:pP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𝑋</m:t>
                    </m:r>
                    <m:r>
                      <a:rPr lang="en-US" sz="1200">
                        <a:effectLst/>
                        <a:latin typeface="Cambria Math" panose="02040503050406030204" pitchFamily="18" charset="0"/>
                        <a:ea typeface="Calibri" panose="020F0502020204030204" pitchFamily="34" charset="0"/>
                        <a:cs typeface="David" panose="020E0502060401010101" pitchFamily="34" charset="-79"/>
                      </a:rPr>
                      <m:t> =  </m:t>
                    </m:r>
                    <m:r>
                      <a:rPr lang="en-US" sz="1200" i="1">
                        <a:effectLst/>
                        <a:latin typeface="Cambria Math" panose="02040503050406030204" pitchFamily="18" charset="0"/>
                        <a:ea typeface="Calibri" panose="020F0502020204030204" pitchFamily="34" charset="0"/>
                        <a:cs typeface="David" panose="020E0502060401010101" pitchFamily="34" charset="-79"/>
                      </a:rPr>
                      <m:t>𝑓</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𝑥</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𝑦</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i="1">
                            <a:effectLst/>
                            <a:latin typeface="Cambria Math" panose="02040503050406030204" pitchFamily="18" charset="0"/>
                            <a:ea typeface="Calibri" panose="020F0502020204030204" pitchFamily="34" charset="0"/>
                            <a:cs typeface="David" panose="020E0502060401010101" pitchFamily="34" charset="-79"/>
                          </a:rPr>
                          <m:t>𝑛𝑥𝑛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 The input, a 2D data array.</a:t>
                </a:r>
              </a:p>
              <a:p>
                <a:pPr marL="342900" lvl="0" indent="-342900" algn="just">
                  <a:lnSpc>
                    <a:spcPct val="150000"/>
                  </a:lnSpc>
                  <a:spcAft>
                    <a:spcPts val="20"/>
                  </a:spcAft>
                  <a:buFont typeface="David" panose="020E0502060401010101" pitchFamily="34" charset="-79"/>
                  <a:buChar char="-"/>
                </a:pPr>
                <a14:m>
                  <m:oMath xmlns:m="http://schemas.openxmlformats.org/officeDocument/2006/math">
                    <m:r>
                      <a:rPr lang="en-US" sz="1200" i="1">
                        <a:effectLst/>
                        <a:latin typeface="Cambria Math" panose="02040503050406030204" pitchFamily="18" charset="0"/>
                        <a:ea typeface="Calibri" panose="020F0502020204030204" pitchFamily="34" charset="0"/>
                        <a:cs typeface="David" panose="020E0502060401010101" pitchFamily="34" charset="-79"/>
                      </a:rPr>
                      <m:t>𝑋𝑓</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𝜂</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𝑠</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𝑡</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𝑥𝑛𝑥</m:t>
                        </m:r>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 The output, an array of the resulting coefficients of the X-Ray transform over the appropriate set of lines :</a:t>
                </a:r>
              </a:p>
              <a:p>
                <a:pPr marL="742950" lvl="1" indent="-285750" algn="just">
                  <a:lnSpc>
                    <a:spcPct val="150000"/>
                  </a:lnSpc>
                  <a:spcAft>
                    <a:spcPts val="20"/>
                  </a:spcAft>
                  <a:buFont typeface="Symbol" panose="05050102010706020507" pitchFamily="18" charset="2"/>
                  <a:buChar char=""/>
                </a:pPr>
                <a14:m>
                  <m:oMath xmlns:m="http://schemas.openxmlformats.org/officeDocument/2006/math">
                    <m:r>
                      <a:rPr lang="en-US" sz="1200" i="1">
                        <a:effectLst/>
                        <a:latin typeface="Cambria Math" panose="02040503050406030204" pitchFamily="18" charset="0"/>
                        <a:ea typeface="Times New Roman" panose="02020603050405020304" pitchFamily="18" charset="0"/>
                        <a:cs typeface="Arial" panose="020B0604020202020204" pitchFamily="34" charset="0"/>
                      </a:rPr>
                      <m:t>𝜂</m:t>
                    </m:r>
                  </m:oMath>
                </a14:m>
                <a:r>
                  <a:rPr lang="en-US" sz="1200" dirty="0">
                    <a:effectLst/>
                    <a:latin typeface="David" panose="020E0502060401010101" pitchFamily="34" charset="-79"/>
                    <a:ea typeface="Times New Roman" panose="02020603050405020304" pitchFamily="18" charset="0"/>
                    <a:cs typeface="David" panose="020E0502060401010101" pitchFamily="34" charset="-79"/>
                  </a:rPr>
                  <a:t> - The index for the line-family (</a:t>
                </a:r>
                <a:r>
                  <a:rPr lang="en-US" sz="1200" i="1" dirty="0">
                    <a:effectLst/>
                    <a:latin typeface="David" panose="020E0502060401010101" pitchFamily="34" charset="-79"/>
                    <a:ea typeface="Times New Roman" panose="02020603050405020304" pitchFamily="18" charset="0"/>
                    <a:cs typeface="David" panose="020E0502060401010101" pitchFamily="34" charset="-79"/>
                  </a:rPr>
                  <a:t>X</a:t>
                </a:r>
                <a:r>
                  <a:rPr lang="en-US" sz="1200" dirty="0">
                    <a:effectLst/>
                    <a:latin typeface="David" panose="020E0502060401010101" pitchFamily="34" charset="-79"/>
                    <a:ea typeface="Times New Roman" panose="02020603050405020304" pitchFamily="18" charset="0"/>
                    <a:cs typeface="David" panose="020E0502060401010101" pitchFamily="34" charset="-79"/>
                  </a:rPr>
                  <a:t> or </a:t>
                </a:r>
                <a:r>
                  <a:rPr lang="en-US" sz="1200" i="1" dirty="0">
                    <a:effectLst/>
                    <a:latin typeface="David" panose="020E0502060401010101" pitchFamily="34" charset="-79"/>
                    <a:ea typeface="Times New Roman" panose="02020603050405020304" pitchFamily="18" charset="0"/>
                    <a:cs typeface="David" panose="020E0502060401010101" pitchFamily="34" charset="-79"/>
                  </a:rPr>
                  <a:t>Y</a:t>
                </a:r>
                <a:r>
                  <a:rPr lang="en-US" sz="1200" dirty="0">
                    <a:effectLst/>
                    <a:latin typeface="David" panose="020E0502060401010101" pitchFamily="34" charset="-79"/>
                    <a:ea typeface="Times New Roman" panose="02020603050405020304" pitchFamily="18" charset="0"/>
                    <a:cs typeface="David" panose="020E0502060401010101" pitchFamily="34" charset="-79"/>
                  </a:rPr>
                  <a:t>-driven).</a:t>
                </a:r>
              </a:p>
              <a:p>
                <a:pPr marL="742950" lvl="1" indent="-285750" algn="just">
                  <a:lnSpc>
                    <a:spcPct val="150000"/>
                  </a:lnSpc>
                  <a:spcAft>
                    <a:spcPts val="20"/>
                  </a:spcAft>
                  <a:buFont typeface="Symbol" panose="05050102010706020507" pitchFamily="18" charset="2"/>
                  <a:buChar char=""/>
                </a:pPr>
                <a:r>
                  <a:rPr lang="en-US" sz="1200" i="1" dirty="0">
                    <a:effectLst/>
                    <a:latin typeface="David" panose="020E0502060401010101" pitchFamily="34" charset="-79"/>
                    <a:ea typeface="Times New Roman" panose="02020603050405020304" pitchFamily="18" charset="0"/>
                    <a:cs typeface="David" panose="020E0502060401010101" pitchFamily="34" charset="-79"/>
                  </a:rPr>
                  <a:t>s </a:t>
                </a:r>
                <a:r>
                  <a:rPr lang="en-US" sz="1200" dirty="0">
                    <a:effectLst/>
                    <a:latin typeface="David" panose="020E0502060401010101" pitchFamily="34" charset="-79"/>
                    <a:ea typeface="Times New Roman" panose="02020603050405020304" pitchFamily="18" charset="0"/>
                    <a:cs typeface="David" panose="020E0502060401010101" pitchFamily="34" charset="-79"/>
                  </a:rPr>
                  <a:t>- The slope index.</a:t>
                </a:r>
              </a:p>
              <a:p>
                <a:pPr marL="742950" lvl="1" indent="-285750" algn="just">
                  <a:lnSpc>
                    <a:spcPct val="150000"/>
                  </a:lnSpc>
                  <a:spcAft>
                    <a:spcPts val="20"/>
                  </a:spcAft>
                  <a:buFont typeface="Symbol" panose="05050102010706020507" pitchFamily="18" charset="2"/>
                  <a:buChar char=""/>
                </a:pPr>
                <a:r>
                  <a:rPr lang="en-US" sz="1200" i="1" dirty="0">
                    <a:effectLst/>
                    <a:latin typeface="David" panose="020E0502060401010101" pitchFamily="34" charset="-79"/>
                    <a:ea typeface="Times New Roman" panose="02020603050405020304" pitchFamily="18" charset="0"/>
                    <a:cs typeface="David" panose="020E0502060401010101" pitchFamily="34" charset="-79"/>
                  </a:rPr>
                  <a:t>t</a:t>
                </a:r>
                <a:r>
                  <a:rPr lang="en-US" sz="1200" i="1" baseline="-25000" dirty="0">
                    <a:effectLst/>
                    <a:latin typeface="David" panose="020E0502060401010101" pitchFamily="34" charset="-79"/>
                    <a:ea typeface="Times New Roman" panose="02020603050405020304" pitchFamily="18" charset="0"/>
                    <a:cs typeface="David" panose="020E0502060401010101" pitchFamily="34" charset="-79"/>
                  </a:rPr>
                  <a:t>   </a:t>
                </a:r>
                <a:r>
                  <a:rPr lang="en-US" sz="1200" dirty="0">
                    <a:effectLst/>
                    <a:latin typeface="David" panose="020E0502060401010101" pitchFamily="34" charset="-79"/>
                    <a:ea typeface="Times New Roman" panose="02020603050405020304" pitchFamily="18" charset="0"/>
                    <a:cs typeface="David" panose="020E0502060401010101" pitchFamily="34" charset="-79"/>
                  </a:rPr>
                  <a:t>- The intercept index. </a:t>
                </a:r>
              </a:p>
              <a:p>
                <a:pPr marL="342900" lvl="0" indent="-342900" algn="just">
                  <a:lnSpc>
                    <a:spcPct val="150000"/>
                  </a:lnSpc>
                  <a:spcAft>
                    <a:spcPts val="20"/>
                  </a:spcAft>
                  <a:buFont typeface="David" panose="020E0502060401010101" pitchFamily="34" charset="-79"/>
                  <a:buChar char="-"/>
                </a:pPr>
                <a14:m>
                  <m:oMath xmlns:m="http://schemas.openxmlformats.org/officeDocument/2006/math">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𝛹</m:t>
                        </m:r>
                      </m:e>
                      <m:sup>
                        <m:r>
                          <a:rPr lang="en-US" sz="1200" i="1">
                            <a:effectLst/>
                            <a:latin typeface="Cambria Math" panose="02040503050406030204" pitchFamily="18" charset="0"/>
                            <a:ea typeface="Calibri" panose="020F0502020204030204" pitchFamily="34" charset="0"/>
                            <a:cs typeface="David" panose="020E0502060401010101" pitchFamily="34" charset="-79"/>
                          </a:rPr>
                          <m:t>𝑠</m:t>
                        </m:r>
                      </m:sup>
                    </m:sSup>
                  </m:oMath>
                </a14:m>
                <a:r>
                  <a:rPr lang="en-US" sz="1200" i="1" dirty="0">
                    <a:effectLst/>
                    <a:latin typeface="Cambria Math" panose="02040503050406030204" pitchFamily="18" charset="0"/>
                    <a:ea typeface="Calibri" panose="020F0502020204030204" pitchFamily="34" charset="0"/>
                    <a:cs typeface="David" panose="020E0502060401010101" pitchFamily="34" charset="-79"/>
                  </a:rPr>
                  <a:t>   - </a:t>
                </a:r>
                <a:r>
                  <a:rPr lang="en-US" sz="1200" dirty="0">
                    <a:effectLst/>
                    <a:latin typeface="Cambria Math" panose="02040503050406030204" pitchFamily="18" charset="0"/>
                    <a:ea typeface="Calibri" panose="020F0502020204030204" pitchFamily="34" charset="0"/>
                    <a:cs typeface="David" panose="020E0502060401010101" pitchFamily="34" charset="-79"/>
                  </a:rPr>
                  <a:t>The line fragments array for the line with slope </a:t>
                </a:r>
                <a:r>
                  <a:rPr lang="en-US" sz="1200" i="1" dirty="0">
                    <a:effectLst/>
                    <a:latin typeface="Cambria Math" panose="02040503050406030204" pitchFamily="18" charset="0"/>
                    <a:ea typeface="Calibri" panose="020F0502020204030204" pitchFamily="34" charset="0"/>
                    <a:cs typeface="David" panose="020E0502060401010101" pitchFamily="34" charset="-79"/>
                  </a:rPr>
                  <a:t>s.</a:t>
                </a:r>
                <a:endParaRPr lang="en-US" sz="1200" dirty="0">
                  <a:effectLst/>
                  <a:latin typeface="David" panose="020E0502060401010101" pitchFamily="34" charset="-79"/>
                  <a:ea typeface="Calibri" panose="020F0502020204030204" pitchFamily="34" charset="0"/>
                  <a:cs typeface="David" panose="020E0502060401010101" pitchFamily="34" charset="-79"/>
                </a:endParaRPr>
              </a:p>
              <a:p>
                <a:pPr marL="342900" lvl="0" indent="-342900" algn="just">
                  <a:lnSpc>
                    <a:spcPct val="150000"/>
                  </a:lnSpc>
                  <a:spcAft>
                    <a:spcPts val="20"/>
                  </a:spcAft>
                  <a:buFont typeface="David" panose="020E0502060401010101" pitchFamily="34" charset="-79"/>
                  <a:buChar char="-"/>
                </a:pPr>
                <a14:m>
                  <m:oMath xmlns:m="http://schemas.openxmlformats.org/officeDocument/2006/math">
                    <m:acc>
                      <m:accPr>
                        <m:chr m:val="̃"/>
                        <m:ctrlPr>
                          <a:rPr lang="en-US" sz="1200" i="1">
                            <a:effectLst/>
                            <a:latin typeface="Cambria Math" panose="02040503050406030204" pitchFamily="18" charset="0"/>
                            <a:ea typeface="Calibri" panose="020F0502020204030204" pitchFamily="34" charset="0"/>
                            <a:cs typeface="David" panose="020E0502060401010101" pitchFamily="34" charset="-79"/>
                          </a:rPr>
                        </m:ctrlPr>
                      </m:accPr>
                      <m:e>
                        <m:r>
                          <a:rPr lang="en-US" sz="1200" i="1">
                            <a:effectLst/>
                            <a:latin typeface="Cambria Math" panose="02040503050406030204" pitchFamily="18" charset="0"/>
                            <a:ea typeface="Calibri" panose="020F0502020204030204" pitchFamily="34" charset="0"/>
                            <a:cs typeface="David" panose="020E0502060401010101" pitchFamily="34" charset="-79"/>
                          </a:rPr>
                          <m:t>𝑓</m:t>
                        </m:r>
                      </m:e>
                    </m:acc>
                    <m:r>
                      <a:rPr lang="en-US" sz="1200" i="1">
                        <a:effectLst/>
                        <a:latin typeface="Cambria Math" panose="02040503050406030204" pitchFamily="18" charset="0"/>
                        <a:ea typeface="Calibri" panose="020F0502020204030204" pitchFamily="34" charset="0"/>
                        <a:cs typeface="David" panose="020E0502060401010101" pitchFamily="34" charset="-79"/>
                      </a:rPr>
                      <m:t> = </m:t>
                    </m:r>
                    <m:r>
                      <a:rPr lang="en-US" sz="1200" i="1">
                        <a:effectLst/>
                        <a:latin typeface="Cambria Math" panose="02040503050406030204" pitchFamily="18" charset="0"/>
                        <a:ea typeface="Calibri" panose="020F0502020204030204" pitchFamily="34" charset="0"/>
                        <a:cs typeface="David" panose="020E0502060401010101" pitchFamily="34" charset="-79"/>
                      </a:rPr>
                      <m:t>𝐸</m:t>
                    </m:r>
                    <m:r>
                      <a:rPr lang="en-US" sz="1200" i="1">
                        <a:effectLst/>
                        <a:latin typeface="Cambria Math" panose="02040503050406030204" pitchFamily="18" charset="0"/>
                        <a:ea typeface="Calibri" panose="020F0502020204030204" pitchFamily="34" charset="0"/>
                        <a:cs typeface="David" panose="020E0502060401010101" pitchFamily="34" charset="-79"/>
                      </a:rPr>
                      <m:t> </m:t>
                    </m:r>
                    <m:r>
                      <a:rPr lang="en-US" sz="1200" i="1">
                        <a:effectLst/>
                        <a:latin typeface="Cambria Math" panose="02040503050406030204" pitchFamily="18" charset="0"/>
                        <a:ea typeface="Calibri" panose="020F0502020204030204" pitchFamily="34" charset="0"/>
                        <a:cs typeface="David" panose="020E0502060401010101" pitchFamily="34" charset="-79"/>
                      </a:rPr>
                      <m:t>𝑓</m:t>
                    </m:r>
                  </m:oMath>
                </a14:m>
                <a:r>
                  <a:rPr lang="en-US" sz="1200" i="1" dirty="0">
                    <a:effectLst/>
                    <a:latin typeface="Cambria Math" panose="02040503050406030204" pitchFamily="18" charset="0"/>
                    <a:ea typeface="Calibri" panose="020F0502020204030204" pitchFamily="34" charset="0"/>
                    <a:cs typeface="David" panose="020E0502060401010101" pitchFamily="34" charset="-79"/>
                  </a:rPr>
                  <a:t>  - </a:t>
                </a:r>
                <a:r>
                  <a:rPr lang="en-US" sz="1200" dirty="0">
                    <a:effectLst/>
                    <a:latin typeface="Cambria Math" panose="02040503050406030204" pitchFamily="18" charset="0"/>
                    <a:ea typeface="Calibri" panose="020F0502020204030204" pitchFamily="34" charset="0"/>
                    <a:cs typeface="David" panose="020E0502060401010101" pitchFamily="34" charset="-79"/>
                  </a:rPr>
                  <a:t> </a:t>
                </a:r>
                <a:r>
                  <a:rPr lang="en-US" sz="1200" dirty="0">
                    <a:effectLst/>
                    <a:latin typeface="David" panose="020E0502060401010101" pitchFamily="34" charset="-79"/>
                    <a:ea typeface="Calibri" panose="020F0502020204030204" pitchFamily="34" charset="0"/>
                    <a:cs typeface="David" panose="020E0502060401010101" pitchFamily="34" charset="-79"/>
                  </a:rPr>
                  <a:t>The operator of the extension </a:t>
                </a:r>
                <a:r>
                  <a:rPr lang="en-US" sz="1200" i="1" dirty="0">
                    <a:effectLst/>
                    <a:latin typeface="David" panose="020E0502060401010101" pitchFamily="34" charset="-79"/>
                    <a:ea typeface="Calibri" panose="020F0502020204030204" pitchFamily="34" charset="0"/>
                    <a:cs typeface="David" panose="020E0502060401010101" pitchFamily="34" charset="-79"/>
                  </a:rPr>
                  <a:t>E</a:t>
                </a:r>
                <a:r>
                  <a:rPr lang="en-US" sz="1200" dirty="0">
                    <a:effectLst/>
                    <a:latin typeface="David" panose="020E0502060401010101" pitchFamily="34" charset="-79"/>
                    <a:ea typeface="Calibri" panose="020F0502020204030204" pitchFamily="34" charset="0"/>
                    <a:cs typeface="David" panose="020E0502060401010101" pitchFamily="34" charset="-79"/>
                  </a:rPr>
                  <a:t>, padding an array </a:t>
                </a:r>
                <a:r>
                  <a:rPr lang="en-US" sz="1200" i="1" dirty="0">
                    <a:effectLst/>
                    <a:latin typeface="David" panose="020E0502060401010101" pitchFamily="34" charset="-79"/>
                    <a:ea typeface="Calibri" panose="020F0502020204030204" pitchFamily="34" charset="0"/>
                    <a:cs typeface="David" panose="020E0502060401010101" pitchFamily="34" charset="-79"/>
                  </a:rPr>
                  <a:t>n</a:t>
                </a:r>
                <a:r>
                  <a:rPr lang="en-US" sz="1200" dirty="0">
                    <a:effectLst/>
                    <a:latin typeface="David" panose="020E0502060401010101" pitchFamily="34" charset="-79"/>
                    <a:ea typeface="Calibri" panose="020F0502020204030204" pitchFamily="34" charset="0"/>
                    <a:cs typeface="David" panose="020E0502060401010101" pitchFamily="34" charset="-79"/>
                  </a:rPr>
                  <a:t> wide and </a:t>
                </a:r>
                <a:r>
                  <a:rPr lang="en-US" sz="1200" i="1" dirty="0">
                    <a:effectLst/>
                    <a:latin typeface="David" panose="020E0502060401010101" pitchFamily="34" charset="-79"/>
                    <a:ea typeface="Calibri" panose="020F0502020204030204" pitchFamily="34" charset="0"/>
                    <a:cs typeface="David" panose="020E0502060401010101" pitchFamily="34" charset="-79"/>
                  </a:rPr>
                  <a:t>n</a:t>
                </a:r>
                <a:r>
                  <a:rPr lang="en-US" sz="1200" dirty="0">
                    <a:effectLst/>
                    <a:latin typeface="David" panose="020E0502060401010101" pitchFamily="34" charset="-79"/>
                    <a:ea typeface="Calibri" panose="020F0502020204030204" pitchFamily="34" charset="0"/>
                    <a:cs typeface="David" panose="020E0502060401010101" pitchFamily="34" charset="-79"/>
                  </a:rPr>
                  <a:t> tall to be </a:t>
                </a:r>
                <a:r>
                  <a:rPr lang="en-US" sz="1200" i="1" dirty="0">
                    <a:effectLst/>
                    <a:latin typeface="David" panose="020E0502060401010101" pitchFamily="34" charset="-79"/>
                    <a:ea typeface="Calibri" panose="020F0502020204030204" pitchFamily="34" charset="0"/>
                    <a:cs typeface="David" panose="020E0502060401010101" pitchFamily="34" charset="-79"/>
                  </a:rPr>
                  <a:t>n</a:t>
                </a:r>
                <a:r>
                  <a:rPr lang="en-US" sz="1200" dirty="0">
                    <a:effectLst/>
                    <a:latin typeface="David" panose="020E0502060401010101" pitchFamily="34" charset="-79"/>
                    <a:ea typeface="Calibri" panose="020F0502020204030204" pitchFamily="34" charset="0"/>
                    <a:cs typeface="David" panose="020E0502060401010101" pitchFamily="34" charset="-79"/>
                  </a:rPr>
                  <a:t> wide and </a:t>
                </a:r>
                <a:r>
                  <a:rPr lang="en-US" sz="1200" i="1" dirty="0">
                    <a:effectLst/>
                    <a:latin typeface="David" panose="020E0502060401010101" pitchFamily="34" charset="-79"/>
                    <a:ea typeface="Calibri" panose="020F0502020204030204" pitchFamily="34" charset="0"/>
                    <a:cs typeface="David" panose="020E0502060401010101" pitchFamily="34" charset="-79"/>
                  </a:rPr>
                  <a:t>2n</a:t>
                </a:r>
                <a:r>
                  <a:rPr lang="en-US" sz="1200" dirty="0">
                    <a:effectLst/>
                    <a:latin typeface="David" panose="020E0502060401010101" pitchFamily="34" charset="-79"/>
                    <a:ea typeface="Calibri" panose="020F0502020204030204" pitchFamily="34" charset="0"/>
                    <a:cs typeface="David" panose="020E0502060401010101" pitchFamily="34" charset="-79"/>
                  </a:rPr>
                  <a:t> tall by adding extra rows of zeros symmetrically above and below the input argument</a:t>
                </a:r>
                <a:r>
                  <a:rPr lang="en-US" sz="1200" dirty="0">
                    <a:effectLst/>
                    <a:latin typeface="Cambria Math" panose="02040503050406030204" pitchFamily="18" charset="0"/>
                    <a:ea typeface="Calibri" panose="020F0502020204030204" pitchFamily="34" charset="0"/>
                    <a:cs typeface="David" panose="020E0502060401010101" pitchFamily="34" charset="-79"/>
                  </a:rPr>
                  <a:t>.</a:t>
                </a:r>
                <a:endParaRPr lang="en-US" sz="1200" dirty="0">
                  <a:effectLst/>
                  <a:latin typeface="David" panose="020E0502060401010101" pitchFamily="34" charset="-79"/>
                  <a:ea typeface="Calibri" panose="020F0502020204030204" pitchFamily="34" charset="0"/>
                  <a:cs typeface="David" panose="020E0502060401010101" pitchFamily="34" charset="-79"/>
                </a:endParaRPr>
              </a:p>
              <a:p>
                <a:pPr marL="342900" lvl="0" indent="-342900" algn="just">
                  <a:lnSpc>
                    <a:spcPct val="150000"/>
                  </a:lnSpc>
                  <a:spcAft>
                    <a:spcPts val="0"/>
                  </a:spcAft>
                  <a:buFont typeface="David" panose="020E0502060401010101" pitchFamily="34" charset="-79"/>
                  <a:buChar char="-"/>
                </a:pPr>
                <a14:m>
                  <m:oMath xmlns:m="http://schemas.openxmlformats.org/officeDocument/2006/math">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effectLst/>
                                <a:latin typeface="Cambria Math" panose="02040503050406030204" pitchFamily="18" charset="0"/>
                                <a:ea typeface="Calibri" panose="020F0502020204030204" pitchFamily="34" charset="0"/>
                                <a:cs typeface="David" panose="020E0502060401010101" pitchFamily="34" charset="-79"/>
                              </a:rPr>
                            </m:ctrlPr>
                          </m:accPr>
                          <m:e>
                            <m:r>
                              <a:rPr lang="en-US" sz="1200" i="1">
                                <a:effectLst/>
                                <a:latin typeface="Cambria Math" panose="02040503050406030204" pitchFamily="18" charset="0"/>
                                <a:ea typeface="Calibri" panose="020F0502020204030204" pitchFamily="34" charset="0"/>
                                <a:cs typeface="David" panose="020E0502060401010101" pitchFamily="34" charset="-79"/>
                              </a:rPr>
                              <m:t>𝑠</m:t>
                            </m:r>
                          </m:e>
                        </m:acc>
                      </m:e>
                      <m:sup>
                        <m:r>
                          <a:rPr lang="en-US" sz="1200" i="1">
                            <a:effectLst/>
                            <a:latin typeface="Cambria Math" panose="02040503050406030204" pitchFamily="18" charset="0"/>
                            <a:ea typeface="Calibri" panose="020F0502020204030204" pitchFamily="34" charset="0"/>
                            <a:cs typeface="David" panose="020E0502060401010101" pitchFamily="34" charset="-79"/>
                          </a:rPr>
                          <m:t>𝑑</m:t>
                        </m:r>
                      </m:sup>
                    </m:sSup>
                  </m:oMath>
                </a14:m>
                <a:r>
                  <a:rPr lang="en-US" sz="1200" i="1" dirty="0">
                    <a:effectLst/>
                    <a:latin typeface="Cambria Math" panose="02040503050406030204" pitchFamily="18" charset="0"/>
                    <a:ea typeface="Calibri" panose="020F0502020204030204" pitchFamily="34" charset="0"/>
                    <a:cs typeface="David" panose="020E0502060401010101" pitchFamily="34" charset="-79"/>
                  </a:rPr>
                  <a:t> -  </a:t>
                </a:r>
                <a:r>
                  <a:rPr lang="en-US" sz="1200" dirty="0">
                    <a:effectLst/>
                    <a:latin typeface="David" panose="020E0502060401010101" pitchFamily="34" charset="-79"/>
                    <a:ea typeface="Calibri" panose="020F0502020204030204" pitchFamily="34" charset="0"/>
                    <a:cs typeface="David" panose="020E0502060401010101" pitchFamily="34" charset="-79"/>
                  </a:rPr>
                  <a:t>The trimmed shift operator (non-circular) over vectors of size </a:t>
                </a:r>
                <a:r>
                  <a:rPr lang="en-US" sz="1200" i="1" dirty="0">
                    <a:effectLst/>
                    <a:latin typeface="David" panose="020E0502060401010101" pitchFamily="34" charset="-79"/>
                    <a:ea typeface="Calibri" panose="020F0502020204030204" pitchFamily="34" charset="0"/>
                    <a:cs typeface="David" panose="020E0502060401010101" pitchFamily="34" charset="-79"/>
                  </a:rPr>
                  <a:t>2n</a:t>
                </a:r>
                <a:r>
                  <a:rPr lang="en-US" sz="1200" dirty="0">
                    <a:effectLst/>
                    <a:latin typeface="David" panose="020E0502060401010101" pitchFamily="34" charset="-79"/>
                    <a:ea typeface="Calibri" panose="020F0502020204030204" pitchFamily="34" charset="0"/>
                    <a:cs typeface="David" panose="020E0502060401010101" pitchFamily="34" charset="-79"/>
                  </a:rPr>
                  <a:t>. Given any vector</a:t>
                </a:r>
                <a14:m>
                  <m:oMath xmlns:m="http://schemas.openxmlformats.org/officeDocument/2006/math">
                    <m:r>
                      <a:rPr lang="en-US" sz="1200">
                        <a:effectLst/>
                        <a:latin typeface="Cambria Math" panose="02040503050406030204" pitchFamily="18" charset="0"/>
                        <a:ea typeface="Calibri" panose="020F0502020204030204" pitchFamily="34" charset="0"/>
                        <a:cs typeface="David" panose="020E0502060401010101" pitchFamily="34" charset="-79"/>
                      </a:rPr>
                      <m:t> </m:t>
                    </m:r>
                    <m:r>
                      <a:rPr lang="en-US" sz="1200" i="1">
                        <a:effectLst/>
                        <a:latin typeface="Cambria Math" panose="02040503050406030204" pitchFamily="18" charset="0"/>
                        <a:ea typeface="Calibri" panose="020F0502020204030204" pitchFamily="34" charset="0"/>
                        <a:cs typeface="David" panose="020E0502060401010101" pitchFamily="34" charset="-79"/>
                      </a:rPr>
                      <m:t>𝑣</m:t>
                    </m:r>
                    <m:r>
                      <a:rPr lang="en-US" sz="1200">
                        <a:effectLst/>
                        <a:latin typeface="Cambria Math" panose="02040503050406030204" pitchFamily="18" charset="0"/>
                        <a:ea typeface="Calibri" panose="020F0502020204030204" pitchFamily="34" charset="0"/>
                        <a:cs typeface="David" panose="020E0502060401010101" pitchFamily="34" charset="-79"/>
                      </a:rPr>
                      <m:t>∈</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the result of  </a:t>
                </a:r>
                <a14:m>
                  <m:oMath xmlns:m="http://schemas.openxmlformats.org/officeDocument/2006/math">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effectLst/>
                                <a:latin typeface="Cambria Math" panose="02040503050406030204" pitchFamily="18" charset="0"/>
                                <a:ea typeface="Calibri" panose="020F0502020204030204" pitchFamily="34" charset="0"/>
                                <a:cs typeface="David" panose="020E0502060401010101" pitchFamily="34" charset="-79"/>
                              </a:rPr>
                            </m:ctrlPr>
                          </m:accPr>
                          <m:e>
                            <m:r>
                              <a:rPr lang="en-US" sz="1200" i="1">
                                <a:effectLst/>
                                <a:latin typeface="Cambria Math" panose="02040503050406030204" pitchFamily="18" charset="0"/>
                                <a:ea typeface="Calibri" panose="020F0502020204030204" pitchFamily="34" charset="0"/>
                                <a:cs typeface="David" panose="020E0502060401010101" pitchFamily="34" charset="-79"/>
                              </a:rPr>
                              <m:t>𝑠</m:t>
                            </m:r>
                          </m:e>
                        </m:acc>
                      </m:e>
                      <m:sup>
                        <m:r>
                          <a:rPr lang="en-US" sz="1200" i="1">
                            <a:effectLst/>
                            <a:latin typeface="Cambria Math" panose="02040503050406030204" pitchFamily="18" charset="0"/>
                            <a:ea typeface="Calibri" panose="020F0502020204030204" pitchFamily="34" charset="0"/>
                            <a:cs typeface="David" panose="020E0502060401010101" pitchFamily="34" charset="-79"/>
                          </a:rPr>
                          <m:t>𝑑</m:t>
                        </m:r>
                      </m:sup>
                    </m:sSup>
                    <m:r>
                      <a:rPr lang="en-US" sz="1200" i="1">
                        <a:effectLst/>
                        <a:latin typeface="Cambria Math" panose="02040503050406030204" pitchFamily="18" charset="0"/>
                        <a:ea typeface="Calibri" panose="020F0502020204030204" pitchFamily="34" charset="0"/>
                        <a:cs typeface="David" panose="020E0502060401010101" pitchFamily="34" charset="-79"/>
                      </a:rPr>
                      <m:t>𝑣</m:t>
                    </m:r>
                  </m:oMath>
                </a14:m>
                <a:r>
                  <a:rPr lang="en-US" sz="1200" dirty="0">
                    <a:effectLst/>
                    <a:latin typeface="David" panose="020E0502060401010101" pitchFamily="34" charset="-79"/>
                    <a:ea typeface="Calibri" panose="020F0502020204030204" pitchFamily="34" charset="0"/>
                    <a:cs typeface="David" panose="020E0502060401010101" pitchFamily="34" charset="-79"/>
                  </a:rPr>
                  <a:t> for any integer </a:t>
                </a:r>
                <a:r>
                  <a:rPr lang="en-US" sz="1200" i="1" dirty="0">
                    <a:effectLst/>
                    <a:latin typeface="David" panose="020E0502060401010101" pitchFamily="34" charset="-79"/>
                    <a:ea typeface="Calibri" panose="020F0502020204030204" pitchFamily="34" charset="0"/>
                    <a:cs typeface="David" panose="020E0502060401010101" pitchFamily="34" charset="-79"/>
                  </a:rPr>
                  <a:t>d </a:t>
                </a:r>
                <a:r>
                  <a:rPr lang="en-US" sz="1200" dirty="0">
                    <a:effectLst/>
                    <a:latin typeface="David" panose="020E0502060401010101" pitchFamily="34" charset="-79"/>
                    <a:ea typeface="Calibri" panose="020F0502020204030204" pitchFamily="34" charset="0"/>
                    <a:cs typeface="David" panose="020E0502060401010101" pitchFamily="34" charset="-79"/>
                  </a:rPr>
                  <a:t>is a vector</a:t>
                </a:r>
                <a14:m>
                  <m:oMath xmlns:m="http://schemas.openxmlformats.org/officeDocument/2006/math">
                    <m:r>
                      <a:rPr lang="en-US" sz="1200">
                        <a:effectLst/>
                        <a:latin typeface="Cambria Math" panose="02040503050406030204" pitchFamily="18" charset="0"/>
                        <a:ea typeface="Calibri" panose="020F0502020204030204" pitchFamily="34" charset="0"/>
                        <a:cs typeface="David" panose="020E0502060401010101" pitchFamily="34" charset="-79"/>
                      </a:rPr>
                      <m:t> </m:t>
                    </m:r>
                    <m:r>
                      <a:rPr lang="en-US" sz="1200" i="1">
                        <a:effectLst/>
                        <a:latin typeface="Cambria Math" panose="02040503050406030204" pitchFamily="18" charset="0"/>
                        <a:ea typeface="Calibri" panose="020F0502020204030204" pitchFamily="34" charset="0"/>
                        <a:cs typeface="David" panose="020E0502060401010101" pitchFamily="34" charset="-79"/>
                      </a:rPr>
                      <m:t>𝑤</m:t>
                    </m:r>
                    <m:r>
                      <a:rPr lang="en-US" sz="1200">
                        <a:effectLst/>
                        <a:latin typeface="Cambria Math" panose="02040503050406030204" pitchFamily="18" charset="0"/>
                        <a:ea typeface="Calibri" panose="020F0502020204030204" pitchFamily="34" charset="0"/>
                        <a:cs typeface="David" panose="020E0502060401010101" pitchFamily="34" charset="-79"/>
                      </a:rPr>
                      <m:t>∈</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where an </a:t>
                </a:r>
                <a:r>
                  <a:rPr lang="en-US" sz="1200" dirty="0" err="1">
                    <a:effectLst/>
                    <a:latin typeface="David" panose="020E0502060401010101" pitchFamily="34" charset="-79"/>
                    <a:ea typeface="Calibri" panose="020F0502020204030204" pitchFamily="34" charset="0"/>
                    <a:cs typeface="David" panose="020E0502060401010101" pitchFamily="34" charset="-79"/>
                  </a:rPr>
                  <a:t>i-th</a:t>
                </a:r>
                <a:r>
                  <a:rPr lang="en-US" sz="1200" dirty="0">
                    <a:effectLst/>
                    <a:latin typeface="David" panose="020E0502060401010101" pitchFamily="34" charset="-79"/>
                    <a:ea typeface="Calibri" panose="020F0502020204030204" pitchFamily="34" charset="0"/>
                    <a:cs typeface="David" panose="020E0502060401010101" pitchFamily="34" charset="-79"/>
                  </a:rPr>
                  <a:t> element in </a:t>
                </a:r>
                <a:r>
                  <a:rPr lang="en-US" sz="1200" i="1" dirty="0">
                    <a:effectLst/>
                    <a:latin typeface="David" panose="020E0502060401010101" pitchFamily="34" charset="-79"/>
                    <a:ea typeface="Calibri" panose="020F0502020204030204" pitchFamily="34" charset="0"/>
                    <a:cs typeface="David" panose="020E0502060401010101" pitchFamily="34" charset="-79"/>
                  </a:rPr>
                  <a:t>v</a:t>
                </a:r>
                <a:r>
                  <a:rPr lang="en-US" sz="1200" dirty="0">
                    <a:effectLst/>
                    <a:latin typeface="David" panose="020E0502060401010101" pitchFamily="34" charset="-79"/>
                    <a:ea typeface="Calibri" panose="020F0502020204030204" pitchFamily="34" charset="0"/>
                    <a:cs typeface="David" panose="020E0502060401010101" pitchFamily="34" charset="-79"/>
                  </a:rPr>
                  <a:t> is identical to the element at the position </a:t>
                </a:r>
                <a:r>
                  <a:rPr lang="en-US" sz="1200" i="1" dirty="0" err="1">
                    <a:effectLst/>
                    <a:latin typeface="David" panose="020E0502060401010101" pitchFamily="34" charset="-79"/>
                    <a:ea typeface="Calibri" panose="020F0502020204030204" pitchFamily="34" charset="0"/>
                    <a:cs typeface="David" panose="020E0502060401010101" pitchFamily="34" charset="-79"/>
                  </a:rPr>
                  <a:t>i+d</a:t>
                </a:r>
                <a:r>
                  <a:rPr lang="en-US" sz="1200" dirty="0">
                    <a:effectLst/>
                    <a:latin typeface="David" panose="020E0502060401010101" pitchFamily="34" charset="-79"/>
                    <a:ea typeface="Calibri" panose="020F0502020204030204" pitchFamily="34" charset="0"/>
                    <a:cs typeface="David" panose="020E0502060401010101" pitchFamily="34" charset="-79"/>
                  </a:rPr>
                  <a:t> in </a:t>
                </a:r>
                <a:r>
                  <a:rPr lang="en-US" sz="1200" i="1" dirty="0">
                    <a:effectLst/>
                    <a:latin typeface="David" panose="020E0502060401010101" pitchFamily="34" charset="-79"/>
                    <a:ea typeface="Calibri" panose="020F0502020204030204" pitchFamily="34" charset="0"/>
                    <a:cs typeface="David" panose="020E0502060401010101" pitchFamily="34" charset="-79"/>
                  </a:rPr>
                  <a:t>w</a:t>
                </a:r>
                <a:r>
                  <a:rPr lang="en-US" sz="1200" dirty="0">
                    <a:effectLst/>
                    <a:latin typeface="David" panose="020E0502060401010101" pitchFamily="34" charset="-79"/>
                    <a:ea typeface="Calibri" panose="020F0502020204030204" pitchFamily="34" charset="0"/>
                    <a:cs typeface="David" panose="020E0502060401010101" pitchFamily="34" charset="-79"/>
                  </a:rPr>
                  <a:t> or zero if the index </a:t>
                </a:r>
                <a:r>
                  <a:rPr lang="en-US" sz="1200" i="1" dirty="0" err="1">
                    <a:effectLst/>
                    <a:latin typeface="David" panose="020E0502060401010101" pitchFamily="34" charset="-79"/>
                    <a:ea typeface="Calibri" panose="020F0502020204030204" pitchFamily="34" charset="0"/>
                    <a:cs typeface="David" panose="020E0502060401010101" pitchFamily="34" charset="-79"/>
                  </a:rPr>
                  <a:t>i+d</a:t>
                </a:r>
                <a:r>
                  <a:rPr lang="en-US" sz="1200" dirty="0">
                    <a:effectLst/>
                    <a:latin typeface="David" panose="020E0502060401010101" pitchFamily="34" charset="-79"/>
                    <a:ea typeface="Calibri" panose="020F0502020204030204" pitchFamily="34" charset="0"/>
                    <a:cs typeface="David" panose="020E0502060401010101" pitchFamily="34" charset="-79"/>
                  </a:rPr>
                  <a:t> exceeds matrix dimensions. </a:t>
                </a:r>
              </a:p>
            </p:txBody>
          </p:sp>
        </mc:Choice>
        <mc:Fallback xmlns="">
          <p:sp>
            <p:nvSpPr>
              <p:cNvPr id="3" name="Rectangle 2">
                <a:extLst>
                  <a:ext uri="{FF2B5EF4-FFF2-40B4-BE49-F238E27FC236}">
                    <a16:creationId xmlns:a16="http://schemas.microsoft.com/office/drawing/2014/main" id="{80E21ACE-E0D5-4072-8F85-99D5B4B8D6B8}"/>
                  </a:ext>
                </a:extLst>
              </p:cNvPr>
              <p:cNvSpPr>
                <a:spLocks noRot="1" noChangeAspect="1" noMove="1" noResize="1" noEditPoints="1" noAdjustHandles="1" noChangeArrowheads="1" noChangeShapeType="1" noTextEdit="1"/>
              </p:cNvSpPr>
              <p:nvPr/>
            </p:nvSpPr>
            <p:spPr>
              <a:xfrm>
                <a:off x="1681683" y="3553597"/>
                <a:ext cx="9144000" cy="3133165"/>
              </a:xfrm>
              <a:prstGeom prst="rect">
                <a:avLst/>
              </a:prstGeom>
              <a:blipFill>
                <a:blip r:embed="rId4"/>
                <a:stretch>
                  <a:fillRect b="-389"/>
                </a:stretch>
              </a:blipFill>
            </p:spPr>
            <p:txBody>
              <a:bodyPr/>
              <a:lstStyle/>
              <a:p>
                <a:r>
                  <a:rPr lang="en-US">
                    <a:noFill/>
                  </a:rPr>
                  <a:t> </a:t>
                </a:r>
              </a:p>
            </p:txBody>
          </p:sp>
        </mc:Fallback>
      </mc:AlternateContent>
    </p:spTree>
    <p:extLst>
      <p:ext uri="{BB962C8B-B14F-4D97-AF65-F5344CB8AC3E}">
        <p14:creationId xmlns:p14="http://schemas.microsoft.com/office/powerpoint/2010/main" val="3565184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Content Placeholder 2">
            <a:extLst>
              <a:ext uri="{FF2B5EF4-FFF2-40B4-BE49-F238E27FC236}">
                <a16:creationId xmlns:a16="http://schemas.microsoft.com/office/drawing/2014/main" id="{19D6EC3D-1062-49DE-97EE-3B9AF0351185}"/>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sp>
        <p:nvSpPr>
          <p:cNvPr id="43" name="Content Placeholder 2">
            <a:extLst>
              <a:ext uri="{FF2B5EF4-FFF2-40B4-BE49-F238E27FC236}">
                <a16:creationId xmlns:a16="http://schemas.microsoft.com/office/drawing/2014/main" id="{2FB1CC7F-045B-4A9A-8E5D-F264120A4E8E}"/>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grpSp>
        <p:nvGrpSpPr>
          <p:cNvPr id="44" name="Canvas 39947">
            <a:extLst>
              <a:ext uri="{FF2B5EF4-FFF2-40B4-BE49-F238E27FC236}">
                <a16:creationId xmlns:a16="http://schemas.microsoft.com/office/drawing/2014/main" id="{EDA155DE-C50B-4468-9ED0-8AFC039DBBBD}"/>
              </a:ext>
            </a:extLst>
          </p:cNvPr>
          <p:cNvGrpSpPr/>
          <p:nvPr/>
        </p:nvGrpSpPr>
        <p:grpSpPr>
          <a:xfrm>
            <a:off x="2917670" y="1849437"/>
            <a:ext cx="6762357" cy="2239087"/>
            <a:chOff x="0" y="0"/>
            <a:chExt cx="5852160" cy="1678893"/>
          </a:xfrm>
        </p:grpSpPr>
        <p:sp>
          <p:nvSpPr>
            <p:cNvPr id="45" name="Rectangle 44">
              <a:extLst>
                <a:ext uri="{FF2B5EF4-FFF2-40B4-BE49-F238E27FC236}">
                  <a16:creationId xmlns:a16="http://schemas.microsoft.com/office/drawing/2014/main" id="{B91D84DB-58C3-416B-8FFC-FA205C759613}"/>
                </a:ext>
              </a:extLst>
            </p:cNvPr>
            <p:cNvSpPr/>
            <p:nvPr/>
          </p:nvSpPr>
          <p:spPr>
            <a:xfrm>
              <a:off x="0" y="0"/>
              <a:ext cx="5852160" cy="1678305"/>
            </a:xfrm>
            <a:prstGeom prst="rect">
              <a:avLst/>
            </a:prstGeom>
            <a:noFill/>
            <a:ln>
              <a:noFill/>
            </a:ln>
          </p:spPr>
        </p:sp>
        <p:sp>
          <p:nvSpPr>
            <p:cNvPr id="46" name="AutoShape 16">
              <a:extLst>
                <a:ext uri="{FF2B5EF4-FFF2-40B4-BE49-F238E27FC236}">
                  <a16:creationId xmlns:a16="http://schemas.microsoft.com/office/drawing/2014/main" id="{6F3A74B7-501F-416D-959C-2E1A2D9E7088}"/>
                </a:ext>
              </a:extLst>
            </p:cNvPr>
            <p:cNvSpPr>
              <a:spLocks/>
            </p:cNvSpPr>
            <p:nvPr/>
          </p:nvSpPr>
          <p:spPr bwMode="auto">
            <a:xfrm rot="16200000">
              <a:off x="1297820" y="34106"/>
              <a:ext cx="269875" cy="672151"/>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7" name="AutoShape 17">
              <a:extLst>
                <a:ext uri="{FF2B5EF4-FFF2-40B4-BE49-F238E27FC236}">
                  <a16:creationId xmlns:a16="http://schemas.microsoft.com/office/drawing/2014/main" id="{58CBF35C-D8B9-4737-91EA-458BD77DE3BE}"/>
                </a:ext>
              </a:extLst>
            </p:cNvPr>
            <p:cNvSpPr>
              <a:spLocks/>
            </p:cNvSpPr>
            <p:nvPr/>
          </p:nvSpPr>
          <p:spPr bwMode="auto">
            <a:xfrm rot="16200000">
              <a:off x="1969651" y="-277646"/>
              <a:ext cx="269875" cy="2015813"/>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8" name="AutoShape 16">
              <a:extLst>
                <a:ext uri="{FF2B5EF4-FFF2-40B4-BE49-F238E27FC236}">
                  <a16:creationId xmlns:a16="http://schemas.microsoft.com/office/drawing/2014/main" id="{4255269B-DEF4-4F66-BF36-A873F2583E5B}"/>
                </a:ext>
              </a:extLst>
            </p:cNvPr>
            <p:cNvSpPr>
              <a:spLocks/>
            </p:cNvSpPr>
            <p:nvPr/>
          </p:nvSpPr>
          <p:spPr bwMode="auto">
            <a:xfrm rot="16200000">
              <a:off x="1215405" y="831233"/>
              <a:ext cx="269875" cy="507321"/>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9" name="AutoShape 16">
              <a:extLst>
                <a:ext uri="{FF2B5EF4-FFF2-40B4-BE49-F238E27FC236}">
                  <a16:creationId xmlns:a16="http://schemas.microsoft.com/office/drawing/2014/main" id="{051F55B8-DD98-49BD-93D5-F210FDAF5282}"/>
                </a:ext>
              </a:extLst>
            </p:cNvPr>
            <p:cNvSpPr>
              <a:spLocks/>
            </p:cNvSpPr>
            <p:nvPr/>
          </p:nvSpPr>
          <p:spPr bwMode="auto">
            <a:xfrm rot="16200000">
              <a:off x="1969811" y="34266"/>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0" name="AutoShape 16">
              <a:extLst>
                <a:ext uri="{FF2B5EF4-FFF2-40B4-BE49-F238E27FC236}">
                  <a16:creationId xmlns:a16="http://schemas.microsoft.com/office/drawing/2014/main" id="{F17EF654-2058-4BB5-ACC7-4A632C5BC8A1}"/>
                </a:ext>
              </a:extLst>
            </p:cNvPr>
            <p:cNvSpPr>
              <a:spLocks/>
            </p:cNvSpPr>
            <p:nvPr/>
          </p:nvSpPr>
          <p:spPr bwMode="auto">
            <a:xfrm rot="16200000">
              <a:off x="2641642" y="34265"/>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1" name="AutoShape 16">
              <a:extLst>
                <a:ext uri="{FF2B5EF4-FFF2-40B4-BE49-F238E27FC236}">
                  <a16:creationId xmlns:a16="http://schemas.microsoft.com/office/drawing/2014/main" id="{0EA486D5-A687-43A7-8B3D-7DBEF75E9A31}"/>
                </a:ext>
              </a:extLst>
            </p:cNvPr>
            <p:cNvSpPr>
              <a:spLocks/>
            </p:cNvSpPr>
            <p:nvPr/>
          </p:nvSpPr>
          <p:spPr bwMode="auto">
            <a:xfrm rot="16200000">
              <a:off x="3313473" y="34265"/>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2" name="AutoShape 16">
              <a:extLst>
                <a:ext uri="{FF2B5EF4-FFF2-40B4-BE49-F238E27FC236}">
                  <a16:creationId xmlns:a16="http://schemas.microsoft.com/office/drawing/2014/main" id="{B0AC29AF-5383-4531-9314-3A63A1BCBD62}"/>
                </a:ext>
              </a:extLst>
            </p:cNvPr>
            <p:cNvSpPr>
              <a:spLocks/>
            </p:cNvSpPr>
            <p:nvPr/>
          </p:nvSpPr>
          <p:spPr bwMode="auto">
            <a:xfrm rot="16200000">
              <a:off x="3985304" y="34267"/>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3" name="AutoShape 16">
              <a:extLst>
                <a:ext uri="{FF2B5EF4-FFF2-40B4-BE49-F238E27FC236}">
                  <a16:creationId xmlns:a16="http://schemas.microsoft.com/office/drawing/2014/main" id="{2AD05712-0EFC-4CA9-8CDD-149AEF9DDFB3}"/>
                </a:ext>
              </a:extLst>
            </p:cNvPr>
            <p:cNvSpPr>
              <a:spLocks/>
            </p:cNvSpPr>
            <p:nvPr/>
          </p:nvSpPr>
          <p:spPr bwMode="auto">
            <a:xfrm rot="16200000">
              <a:off x="4657135" y="34265"/>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4" name="AutoShape 17">
              <a:extLst>
                <a:ext uri="{FF2B5EF4-FFF2-40B4-BE49-F238E27FC236}">
                  <a16:creationId xmlns:a16="http://schemas.microsoft.com/office/drawing/2014/main" id="{A4B8BDF2-D089-4446-909D-A5E605854BCF}"/>
                </a:ext>
              </a:extLst>
            </p:cNvPr>
            <p:cNvSpPr>
              <a:spLocks/>
            </p:cNvSpPr>
            <p:nvPr/>
          </p:nvSpPr>
          <p:spPr bwMode="auto">
            <a:xfrm rot="16200000">
              <a:off x="3985308" y="-277485"/>
              <a:ext cx="269875" cy="201549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5" name="AutoShape 16">
              <a:extLst>
                <a:ext uri="{FF2B5EF4-FFF2-40B4-BE49-F238E27FC236}">
                  <a16:creationId xmlns:a16="http://schemas.microsoft.com/office/drawing/2014/main" id="{DF73C83D-8E98-472D-8FD0-2A9121832795}"/>
                </a:ext>
              </a:extLst>
            </p:cNvPr>
            <p:cNvSpPr>
              <a:spLocks/>
            </p:cNvSpPr>
            <p:nvPr/>
          </p:nvSpPr>
          <p:spPr bwMode="auto">
            <a:xfrm rot="16200000">
              <a:off x="1722431" y="831529"/>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6" name="AutoShape 16">
              <a:extLst>
                <a:ext uri="{FF2B5EF4-FFF2-40B4-BE49-F238E27FC236}">
                  <a16:creationId xmlns:a16="http://schemas.microsoft.com/office/drawing/2014/main" id="{1DC02D2F-34CE-4D36-8775-601B3CE9C2D3}"/>
                </a:ext>
              </a:extLst>
            </p:cNvPr>
            <p:cNvSpPr>
              <a:spLocks/>
            </p:cNvSpPr>
            <p:nvPr/>
          </p:nvSpPr>
          <p:spPr bwMode="auto">
            <a:xfrm rot="16200000">
              <a:off x="2229162"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7" name="AutoShape 16">
              <a:extLst>
                <a:ext uri="{FF2B5EF4-FFF2-40B4-BE49-F238E27FC236}">
                  <a16:creationId xmlns:a16="http://schemas.microsoft.com/office/drawing/2014/main" id="{2ACE3FE0-B9CC-4C28-AE47-24374B6A0491}"/>
                </a:ext>
              </a:extLst>
            </p:cNvPr>
            <p:cNvSpPr>
              <a:spLocks/>
            </p:cNvSpPr>
            <p:nvPr/>
          </p:nvSpPr>
          <p:spPr bwMode="auto">
            <a:xfrm rot="16200000">
              <a:off x="2735893"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8" name="AutoShape 16">
              <a:extLst>
                <a:ext uri="{FF2B5EF4-FFF2-40B4-BE49-F238E27FC236}">
                  <a16:creationId xmlns:a16="http://schemas.microsoft.com/office/drawing/2014/main" id="{711AFF93-4B57-49A5-8F8E-FA4CD230AE29}"/>
                </a:ext>
              </a:extLst>
            </p:cNvPr>
            <p:cNvSpPr>
              <a:spLocks/>
            </p:cNvSpPr>
            <p:nvPr/>
          </p:nvSpPr>
          <p:spPr bwMode="auto">
            <a:xfrm rot="16200000">
              <a:off x="3242624"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9" name="AutoShape 16">
              <a:extLst>
                <a:ext uri="{FF2B5EF4-FFF2-40B4-BE49-F238E27FC236}">
                  <a16:creationId xmlns:a16="http://schemas.microsoft.com/office/drawing/2014/main" id="{754230A5-AF20-4E28-8907-43ABC5FF1BC1}"/>
                </a:ext>
              </a:extLst>
            </p:cNvPr>
            <p:cNvSpPr>
              <a:spLocks/>
            </p:cNvSpPr>
            <p:nvPr/>
          </p:nvSpPr>
          <p:spPr bwMode="auto">
            <a:xfrm rot="16200000">
              <a:off x="3749355"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60" name="AutoShape 16">
              <a:extLst>
                <a:ext uri="{FF2B5EF4-FFF2-40B4-BE49-F238E27FC236}">
                  <a16:creationId xmlns:a16="http://schemas.microsoft.com/office/drawing/2014/main" id="{AED60C0C-78EE-43C3-BAA2-292F81BC1E23}"/>
                </a:ext>
              </a:extLst>
            </p:cNvPr>
            <p:cNvSpPr>
              <a:spLocks/>
            </p:cNvSpPr>
            <p:nvPr/>
          </p:nvSpPr>
          <p:spPr bwMode="auto">
            <a:xfrm rot="16200000">
              <a:off x="4256086" y="831530"/>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61" name="AutoShape 16">
              <a:extLst>
                <a:ext uri="{FF2B5EF4-FFF2-40B4-BE49-F238E27FC236}">
                  <a16:creationId xmlns:a16="http://schemas.microsoft.com/office/drawing/2014/main" id="{B7CD9639-37C3-4CA6-8601-E8BC686E5739}"/>
                </a:ext>
              </a:extLst>
            </p:cNvPr>
            <p:cNvSpPr>
              <a:spLocks/>
            </p:cNvSpPr>
            <p:nvPr/>
          </p:nvSpPr>
          <p:spPr bwMode="auto">
            <a:xfrm rot="16200000">
              <a:off x="4762817"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cxnSp>
          <p:nvCxnSpPr>
            <p:cNvPr id="62" name="Straight Connector 61">
              <a:extLst>
                <a:ext uri="{FF2B5EF4-FFF2-40B4-BE49-F238E27FC236}">
                  <a16:creationId xmlns:a16="http://schemas.microsoft.com/office/drawing/2014/main" id="{DB966D2A-CDC1-4022-B3A6-193133089B92}"/>
                </a:ext>
              </a:extLst>
            </p:cNvPr>
            <p:cNvCxnSpPr/>
            <p:nvPr/>
          </p:nvCxnSpPr>
          <p:spPr>
            <a:xfrm>
              <a:off x="1096682" y="1531620"/>
              <a:ext cx="4031306" cy="0"/>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3CCD31BE-109D-4DC8-B686-773A58FBF360}"/>
                </a:ext>
              </a:extLst>
            </p:cNvPr>
            <p:cNvCxnSpPr/>
            <p:nvPr/>
          </p:nvCxnSpPr>
          <p:spPr>
            <a:xfrm>
              <a:off x="1096682" y="143256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5670E392-FC37-4229-BF14-9E454BE899EE}"/>
                </a:ext>
              </a:extLst>
            </p:cNvPr>
            <p:cNvCxnSpPr/>
            <p:nvPr/>
          </p:nvCxnSpPr>
          <p:spPr>
            <a:xfrm>
              <a:off x="1604003" y="1348740"/>
              <a:ext cx="0" cy="248580"/>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F259D98C-B55D-4C0C-9DF9-1BBE7717C673}"/>
                </a:ext>
              </a:extLst>
            </p:cNvPr>
            <p:cNvCxnSpPr/>
            <p:nvPr/>
          </p:nvCxnSpPr>
          <p:spPr>
            <a:xfrm>
              <a:off x="1785003" y="143256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7E2AF4E0-CE2F-47D4-AECE-6ED339D2B898}"/>
                </a:ext>
              </a:extLst>
            </p:cNvPr>
            <p:cNvCxnSpPr/>
            <p:nvPr/>
          </p:nvCxnSpPr>
          <p:spPr>
            <a:xfrm>
              <a:off x="2110734" y="1327740"/>
              <a:ext cx="0" cy="248580"/>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C5D8F33-1869-41F7-B0F3-BE58A6374D57}"/>
                </a:ext>
              </a:extLst>
            </p:cNvPr>
            <p:cNvCxnSpPr/>
            <p:nvPr/>
          </p:nvCxnSpPr>
          <p:spPr>
            <a:xfrm>
              <a:off x="2437450" y="142680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2E1B2CFA-1368-4BF8-9F65-33C2BD4F538B}"/>
                </a:ext>
              </a:extLst>
            </p:cNvPr>
            <p:cNvCxnSpPr/>
            <p:nvPr/>
          </p:nvCxnSpPr>
          <p:spPr>
            <a:xfrm>
              <a:off x="2617465" y="134903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A674DB95-F9F9-44FE-9327-79831AC0CB12}"/>
                </a:ext>
              </a:extLst>
            </p:cNvPr>
            <p:cNvCxnSpPr/>
            <p:nvPr/>
          </p:nvCxnSpPr>
          <p:spPr>
            <a:xfrm>
              <a:off x="3112495" y="143256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3604FBD9-58F2-4179-8636-D438755F4154}"/>
                </a:ext>
              </a:extLst>
            </p:cNvPr>
            <p:cNvCxnSpPr/>
            <p:nvPr/>
          </p:nvCxnSpPr>
          <p:spPr>
            <a:xfrm>
              <a:off x="3630927" y="136139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EE3ED9BD-9D7A-45C4-93C8-C572FE20465E}"/>
                </a:ext>
              </a:extLst>
            </p:cNvPr>
            <p:cNvCxnSpPr/>
            <p:nvPr/>
          </p:nvCxnSpPr>
          <p:spPr>
            <a:xfrm>
              <a:off x="3800496" y="142968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50C5C532-001A-44A8-89AC-829B449D8949}"/>
                </a:ext>
              </a:extLst>
            </p:cNvPr>
            <p:cNvCxnSpPr/>
            <p:nvPr/>
          </p:nvCxnSpPr>
          <p:spPr>
            <a:xfrm>
              <a:off x="4137658" y="136715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F1E50352-3322-49AB-8A0B-4328BB3CCAC6}"/>
                </a:ext>
              </a:extLst>
            </p:cNvPr>
            <p:cNvCxnSpPr/>
            <p:nvPr/>
          </p:nvCxnSpPr>
          <p:spPr>
            <a:xfrm>
              <a:off x="4456157" y="1426505"/>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0A886AF0-4BEC-4D6E-98A9-0F3F444DBAA8}"/>
                </a:ext>
              </a:extLst>
            </p:cNvPr>
            <p:cNvCxnSpPr/>
            <p:nvPr/>
          </p:nvCxnSpPr>
          <p:spPr>
            <a:xfrm>
              <a:off x="4644389" y="137189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16855CC8-AB85-4FD3-95D2-2860502B365A}"/>
                </a:ext>
              </a:extLst>
            </p:cNvPr>
            <p:cNvCxnSpPr/>
            <p:nvPr/>
          </p:nvCxnSpPr>
          <p:spPr>
            <a:xfrm>
              <a:off x="5127988" y="1423330"/>
              <a:ext cx="0" cy="18288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6" name="Text Box 2">
                  <a:extLst>
                    <a:ext uri="{FF2B5EF4-FFF2-40B4-BE49-F238E27FC236}">
                      <a16:creationId xmlns:a16="http://schemas.microsoft.com/office/drawing/2014/main" id="{F95863FD-EF3B-4178-B6CF-6A617BA3A0E1}"/>
                    </a:ext>
                  </a:extLst>
                </p:cNvPr>
                <p:cNvSpPr txBox="1">
                  <a:spLocks noChangeArrowheads="1"/>
                </p:cNvSpPr>
                <p:nvPr/>
              </p:nvSpPr>
              <p:spPr bwMode="auto">
                <a:xfrm>
                  <a:off x="395642" y="200318"/>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𝒛</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f>
                          <m:fPr>
                            <m:type m:val="skw"/>
                            <m:ctrlPr>
                              <a:rPr lang="en-US" sz="900" b="1" i="1">
                                <a:effectLst/>
                                <a:latin typeface="Cambria Math" panose="02040503050406030204" pitchFamily="18" charset="0"/>
                                <a:ea typeface="Times New Roman" panose="02020603050405020304" pitchFamily="18" charset="0"/>
                                <a:cs typeface="David" panose="020E0502060401010101" pitchFamily="34" charset="-79"/>
                              </a:rPr>
                            </m:ctrlPr>
                          </m:fPr>
                          <m:num>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num>
                          <m:den>
                            <m:r>
                              <a:rPr lang="en-US" sz="900" b="1" i="1">
                                <a:effectLst/>
                                <a:latin typeface="Cambria Math" panose="02040503050406030204" pitchFamily="18" charset="0"/>
                                <a:ea typeface="Times New Roman" panose="02020603050405020304" pitchFamily="18" charset="0"/>
                                <a:cs typeface="David" panose="020E0502060401010101" pitchFamily="34" charset="-79"/>
                              </a:rPr>
                              <m:t>𝟔</m:t>
                            </m:r>
                          </m:den>
                        </m:f>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6" name="Text Box 2">
                  <a:extLst>
                    <a:ext uri="{FF2B5EF4-FFF2-40B4-BE49-F238E27FC236}">
                      <a16:creationId xmlns:a16="http://schemas.microsoft.com/office/drawing/2014/main" id="{F95863FD-EF3B-4178-B6CF-6A617BA3A0E1}"/>
                    </a:ext>
                  </a:extLst>
                </p:cNvPr>
                <p:cNvSpPr txBox="1">
                  <a:spLocks noRot="1" noChangeAspect="1" noMove="1" noResize="1" noEditPoints="1" noAdjustHandles="1" noChangeArrowheads="1" noChangeShapeType="1" noTextEdit="1"/>
                </p:cNvSpPr>
                <p:nvPr/>
              </p:nvSpPr>
              <p:spPr bwMode="auto">
                <a:xfrm>
                  <a:off x="395642" y="200318"/>
                  <a:ext cx="701040" cy="304800"/>
                </a:xfrm>
                <a:prstGeom prst="rect">
                  <a:avLst/>
                </a:prstGeom>
                <a:blipFill>
                  <a:blip r:embed="rId3"/>
                  <a:stretch>
                    <a:fillRect t="-43284" r="-24060" b="-77612"/>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 Box 2">
                  <a:extLst>
                    <a:ext uri="{FF2B5EF4-FFF2-40B4-BE49-F238E27FC236}">
                      <a16:creationId xmlns:a16="http://schemas.microsoft.com/office/drawing/2014/main" id="{A19D1F04-96E9-4C24-938F-EDDE75804746}"/>
                    </a:ext>
                  </a:extLst>
                </p:cNvPr>
                <p:cNvSpPr txBox="1">
                  <a:spLocks noChangeArrowheads="1"/>
                </p:cNvSpPr>
                <p:nvPr/>
              </p:nvSpPr>
              <p:spPr bwMode="auto">
                <a:xfrm>
                  <a:off x="395642" y="570216"/>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𝒚</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f>
                          <m:fPr>
                            <m:type m:val="skw"/>
                            <m:ctrlPr>
                              <a:rPr lang="en-US" sz="900" b="1" i="1">
                                <a:effectLst/>
                                <a:latin typeface="Cambria Math" panose="02040503050406030204" pitchFamily="18" charset="0"/>
                                <a:ea typeface="Times New Roman" panose="02020603050405020304" pitchFamily="18" charset="0"/>
                                <a:cs typeface="David" panose="020E0502060401010101" pitchFamily="34" charset="-79"/>
                              </a:rPr>
                            </m:ctrlPr>
                          </m:fPr>
                          <m:num>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num>
                          <m:den>
                            <m:r>
                              <a:rPr lang="en-US" sz="900" b="1" i="1">
                                <a:effectLst/>
                                <a:latin typeface="Cambria Math" panose="02040503050406030204" pitchFamily="18" charset="0"/>
                                <a:ea typeface="Times New Roman" panose="02020603050405020304" pitchFamily="18" charset="0"/>
                                <a:cs typeface="David" panose="020E0502060401010101" pitchFamily="34" charset="-79"/>
                              </a:rPr>
                              <m:t>𝟐</m:t>
                            </m:r>
                          </m:den>
                        </m:f>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7" name="Text Box 2">
                  <a:extLst>
                    <a:ext uri="{FF2B5EF4-FFF2-40B4-BE49-F238E27FC236}">
                      <a16:creationId xmlns:a16="http://schemas.microsoft.com/office/drawing/2014/main" id="{A19D1F04-96E9-4C24-938F-EDDE75804746}"/>
                    </a:ext>
                  </a:extLst>
                </p:cNvPr>
                <p:cNvSpPr txBox="1">
                  <a:spLocks noRot="1" noChangeAspect="1" noMove="1" noResize="1" noEditPoints="1" noAdjustHandles="1" noChangeArrowheads="1" noChangeShapeType="1" noTextEdit="1"/>
                </p:cNvSpPr>
                <p:nvPr/>
              </p:nvSpPr>
              <p:spPr bwMode="auto">
                <a:xfrm>
                  <a:off x="395642" y="570216"/>
                  <a:ext cx="701040" cy="304800"/>
                </a:xfrm>
                <a:prstGeom prst="rect">
                  <a:avLst/>
                </a:prstGeom>
                <a:blipFill>
                  <a:blip r:embed="rId4"/>
                  <a:stretch>
                    <a:fillRect t="-43284" r="-24812" b="-77612"/>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 Box 2">
                  <a:extLst>
                    <a:ext uri="{FF2B5EF4-FFF2-40B4-BE49-F238E27FC236}">
                      <a16:creationId xmlns:a16="http://schemas.microsoft.com/office/drawing/2014/main" id="{5FADC844-2174-4512-99B4-62FE6D4312D0}"/>
                    </a:ext>
                  </a:extLst>
                </p:cNvPr>
                <p:cNvSpPr txBox="1">
                  <a:spLocks noChangeArrowheads="1"/>
                </p:cNvSpPr>
                <p:nvPr/>
              </p:nvSpPr>
              <p:spPr bwMode="auto">
                <a:xfrm>
                  <a:off x="395642" y="969937"/>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𝒙</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f>
                          <m:fPr>
                            <m:type m:val="skw"/>
                            <m:ctrlPr>
                              <a:rPr lang="en-US" sz="900" b="1" i="1">
                                <a:effectLst/>
                                <a:latin typeface="Cambria Math" panose="02040503050406030204" pitchFamily="18" charset="0"/>
                                <a:ea typeface="Times New Roman" panose="02020603050405020304" pitchFamily="18" charset="0"/>
                                <a:cs typeface="David" panose="020E0502060401010101" pitchFamily="34" charset="-79"/>
                              </a:rPr>
                            </m:ctrlPr>
                          </m:fPr>
                          <m:num>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num>
                          <m:den>
                            <m:r>
                              <a:rPr lang="en-US" sz="900" b="1" i="1">
                                <a:effectLst/>
                                <a:latin typeface="Cambria Math" panose="02040503050406030204" pitchFamily="18" charset="0"/>
                                <a:ea typeface="Times New Roman" panose="02020603050405020304" pitchFamily="18" charset="0"/>
                                <a:cs typeface="David" panose="020E0502060401010101" pitchFamily="34" charset="-79"/>
                              </a:rPr>
                              <m:t>𝟖</m:t>
                            </m:r>
                          </m:den>
                        </m:f>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8" name="Text Box 2">
                  <a:extLst>
                    <a:ext uri="{FF2B5EF4-FFF2-40B4-BE49-F238E27FC236}">
                      <a16:creationId xmlns:a16="http://schemas.microsoft.com/office/drawing/2014/main" id="{5FADC844-2174-4512-99B4-62FE6D4312D0}"/>
                    </a:ext>
                  </a:extLst>
                </p:cNvPr>
                <p:cNvSpPr txBox="1">
                  <a:spLocks noRot="1" noChangeAspect="1" noMove="1" noResize="1" noEditPoints="1" noAdjustHandles="1" noChangeArrowheads="1" noChangeShapeType="1" noTextEdit="1"/>
                </p:cNvSpPr>
                <p:nvPr/>
              </p:nvSpPr>
              <p:spPr bwMode="auto">
                <a:xfrm>
                  <a:off x="395642" y="969937"/>
                  <a:ext cx="701040" cy="304800"/>
                </a:xfrm>
                <a:prstGeom prst="rect">
                  <a:avLst/>
                </a:prstGeom>
                <a:blipFill>
                  <a:blip r:embed="rId5"/>
                  <a:stretch>
                    <a:fillRect t="-43939" r="-24812" b="-80303"/>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 Box 2">
                  <a:extLst>
                    <a:ext uri="{FF2B5EF4-FFF2-40B4-BE49-F238E27FC236}">
                      <a16:creationId xmlns:a16="http://schemas.microsoft.com/office/drawing/2014/main" id="{DD94C23C-4BE0-4D48-B392-7959574CF8F7}"/>
                    </a:ext>
                  </a:extLst>
                </p:cNvPr>
                <p:cNvSpPr txBox="1">
                  <a:spLocks noChangeArrowheads="1"/>
                </p:cNvSpPr>
                <p:nvPr/>
              </p:nvSpPr>
              <p:spPr bwMode="auto">
                <a:xfrm>
                  <a:off x="395642" y="1374093"/>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𝟒</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𝟑</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9" name="Text Box 2">
                  <a:extLst>
                    <a:ext uri="{FF2B5EF4-FFF2-40B4-BE49-F238E27FC236}">
                      <a16:creationId xmlns:a16="http://schemas.microsoft.com/office/drawing/2014/main" id="{DD94C23C-4BE0-4D48-B392-7959574CF8F7}"/>
                    </a:ext>
                  </a:extLst>
                </p:cNvPr>
                <p:cNvSpPr txBox="1">
                  <a:spLocks noRot="1" noChangeAspect="1" noMove="1" noResize="1" noEditPoints="1" noAdjustHandles="1" noChangeArrowheads="1" noChangeShapeType="1" noTextEdit="1"/>
                </p:cNvSpPr>
                <p:nvPr/>
              </p:nvSpPr>
              <p:spPr bwMode="auto">
                <a:xfrm>
                  <a:off x="395642" y="1374093"/>
                  <a:ext cx="701040" cy="304800"/>
                </a:xfrm>
                <a:prstGeom prst="rect">
                  <a:avLst/>
                </a:prstGeom>
                <a:blipFill>
                  <a:blip r:embed="rId6"/>
                  <a:stretch>
                    <a:fillRect/>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 Box 2">
                  <a:extLst>
                    <a:ext uri="{FF2B5EF4-FFF2-40B4-BE49-F238E27FC236}">
                      <a16:creationId xmlns:a16="http://schemas.microsoft.com/office/drawing/2014/main" id="{75C704FA-DAEE-41EC-A1DE-657F0D4B0DED}"/>
                    </a:ext>
                  </a:extLst>
                </p:cNvPr>
                <p:cNvSpPr txBox="1">
                  <a:spLocks noChangeArrowheads="1"/>
                </p:cNvSpPr>
                <p:nvPr/>
              </p:nvSpPr>
              <p:spPr bwMode="auto">
                <a:xfrm>
                  <a:off x="5151120" y="1374093"/>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𝟒</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𝟑</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80" name="Text Box 2">
                  <a:extLst>
                    <a:ext uri="{FF2B5EF4-FFF2-40B4-BE49-F238E27FC236}">
                      <a16:creationId xmlns:a16="http://schemas.microsoft.com/office/drawing/2014/main" id="{75C704FA-DAEE-41EC-A1DE-657F0D4B0DED}"/>
                    </a:ext>
                  </a:extLst>
                </p:cNvPr>
                <p:cNvSpPr txBox="1">
                  <a:spLocks noRot="1" noChangeAspect="1" noMove="1" noResize="1" noEditPoints="1" noAdjustHandles="1" noChangeArrowheads="1" noChangeShapeType="1" noTextEdit="1"/>
                </p:cNvSpPr>
                <p:nvPr/>
              </p:nvSpPr>
              <p:spPr bwMode="auto">
                <a:xfrm>
                  <a:off x="5151120" y="1374093"/>
                  <a:ext cx="701040" cy="304800"/>
                </a:xfrm>
                <a:prstGeom prst="rect">
                  <a:avLst/>
                </a:prstGeom>
                <a:blipFill>
                  <a:blip r:embed="rId7"/>
                  <a:stretch>
                    <a:fillRect/>
                  </a:stretch>
                </a:blipFill>
                <a:ln w="9525">
                  <a:noFill/>
                  <a:miter lim="800000"/>
                  <a:headEnd/>
                  <a:tailEnd/>
                </a:ln>
              </p:spPr>
              <p:txBody>
                <a:bodyPr/>
                <a:lstStyle/>
                <a:p>
                  <a:r>
                    <a:rPr lang="en-US">
                      <a:noFill/>
                    </a:rPr>
                    <a:t> </a:t>
                  </a:r>
                </a:p>
              </p:txBody>
            </p:sp>
          </mc:Fallback>
        </mc:AlternateContent>
      </p:grpSp>
      <p:pic>
        <p:nvPicPr>
          <p:cNvPr id="10" name="Picture 9">
            <a:extLst>
              <a:ext uri="{FF2B5EF4-FFF2-40B4-BE49-F238E27FC236}">
                <a16:creationId xmlns:a16="http://schemas.microsoft.com/office/drawing/2014/main" id="{E88ECDA9-86DA-456B-BD16-5B6C14C2AFC7}"/>
              </a:ext>
            </a:extLst>
          </p:cNvPr>
          <p:cNvPicPr>
            <a:picLocks noChangeAspect="1"/>
          </p:cNvPicPr>
          <p:nvPr/>
        </p:nvPicPr>
        <p:blipFill>
          <a:blip r:embed="rId8"/>
          <a:stretch>
            <a:fillRect/>
          </a:stretch>
        </p:blipFill>
        <p:spPr>
          <a:xfrm>
            <a:off x="2344043" y="4395553"/>
            <a:ext cx="7781925" cy="1885950"/>
          </a:xfrm>
          <a:prstGeom prst="rect">
            <a:avLst/>
          </a:prstGeom>
        </p:spPr>
      </p:pic>
      <p:sp>
        <p:nvSpPr>
          <p:cNvPr id="11" name="Rectangle 10">
            <a:extLst>
              <a:ext uri="{FF2B5EF4-FFF2-40B4-BE49-F238E27FC236}">
                <a16:creationId xmlns:a16="http://schemas.microsoft.com/office/drawing/2014/main" id="{2E99F789-3F3F-4FD6-9649-69F52B65C1BA}"/>
              </a:ext>
            </a:extLst>
          </p:cNvPr>
          <p:cNvSpPr/>
          <p:nvPr/>
        </p:nvSpPr>
        <p:spPr>
          <a:xfrm>
            <a:off x="679141" y="1510133"/>
            <a:ext cx="4001993" cy="369332"/>
          </a:xfrm>
          <a:prstGeom prst="rect">
            <a:avLst/>
          </a:prstGeom>
        </p:spPr>
        <p:txBody>
          <a:bodyPr wrap="none">
            <a:spAutoFit/>
          </a:bodyPr>
          <a:lstStyle/>
          <a:p>
            <a:r>
              <a:rPr lang="en-US" dirty="0">
                <a:hlinkClick r:id="rId9" action="ppaction://hlinksldjump"/>
              </a:rPr>
              <a:t>Merging</a:t>
            </a:r>
            <a:r>
              <a:rPr lang="en-US" dirty="0"/>
              <a:t> Series of Grid Intersections 3D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Computation of X-ray</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p:pic>
        <p:nvPicPr>
          <p:cNvPr id="2" name="Picture 1">
            <a:extLst>
              <a:ext uri="{FF2B5EF4-FFF2-40B4-BE49-F238E27FC236}">
                <a16:creationId xmlns:a16="http://schemas.microsoft.com/office/drawing/2014/main" id="{AA096C1A-78CC-4CF5-9447-250223D8830C}"/>
              </a:ext>
            </a:extLst>
          </p:cNvPr>
          <p:cNvPicPr>
            <a:picLocks noChangeAspect="1"/>
          </p:cNvPicPr>
          <p:nvPr/>
        </p:nvPicPr>
        <p:blipFill>
          <a:blip r:embed="rId3"/>
          <a:stretch>
            <a:fillRect/>
          </a:stretch>
        </p:blipFill>
        <p:spPr>
          <a:xfrm>
            <a:off x="2975084" y="1498545"/>
            <a:ext cx="6515100" cy="5248275"/>
          </a:xfrm>
          <a:prstGeom prst="rect">
            <a:avLst/>
          </a:prstGeom>
        </p:spPr>
      </p:pic>
    </p:spTree>
    <p:extLst>
      <p:ext uri="{BB962C8B-B14F-4D97-AF65-F5344CB8AC3E}">
        <p14:creationId xmlns:p14="http://schemas.microsoft.com/office/powerpoint/2010/main" val="1844975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sp>
        <p:nvSpPr>
          <p:cNvPr id="16" name="Line 4">
            <a:extLst>
              <a:ext uri="{FF2B5EF4-FFF2-40B4-BE49-F238E27FC236}">
                <a16:creationId xmlns:a16="http://schemas.microsoft.com/office/drawing/2014/main" id="{533D4A92-21A3-4909-A744-8DD22C54CBB4}"/>
              </a:ext>
            </a:extLst>
          </p:cNvPr>
          <p:cNvSpPr>
            <a:spLocks noChangeShapeType="1"/>
          </p:cNvSpPr>
          <p:nvPr/>
        </p:nvSpPr>
        <p:spPr bwMode="auto">
          <a:xfrm>
            <a:off x="1681683" y="3553597"/>
            <a:ext cx="9144000" cy="0"/>
          </a:xfrm>
          <a:prstGeom prst="line">
            <a:avLst/>
          </a:prstGeom>
          <a:noFill/>
          <a:ln w="9525">
            <a:solidFill>
              <a:schemeClr val="tx1"/>
            </a:solidFill>
            <a:prstDash val="dash"/>
            <a:round/>
            <a:headEnd/>
            <a:tailEnd/>
          </a:ln>
          <a:effectLst/>
        </p:spPr>
        <p:txBody>
          <a:bodyPr/>
          <a:lstStyle/>
          <a:p>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80E21ACE-E0D5-4072-8F85-99D5B4B8D6B8}"/>
                  </a:ext>
                </a:extLst>
              </p:cNvPr>
              <p:cNvSpPr/>
              <p:nvPr/>
            </p:nvSpPr>
            <p:spPr>
              <a:xfrm>
                <a:off x="1681683" y="3553597"/>
                <a:ext cx="9144000" cy="2703561"/>
              </a:xfrm>
              <a:prstGeom prst="rect">
                <a:avLst/>
              </a:prstGeom>
            </p:spPr>
            <p:txBody>
              <a:bodyPr wrap="square">
                <a:spAutoFit/>
              </a:bodyPr>
              <a:lstStyle/>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𝑋</m:t>
                    </m:r>
                    <m:r>
                      <a:rPr lang="en-US" sz="1200" i="1">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𝑓</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𝑥</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𝑦</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𝑧</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𝑛𝑥𝑛𝑥𝑛</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 The Input, a 3D voxel array.</a:t>
                </a:r>
              </a:p>
              <a:p>
                <a:pPr lvl="0"/>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𝑋𝑓</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𝜂</m:t>
                    </m:r>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3</m:t>
                        </m:r>
                        <m:r>
                          <a:rPr lang="en-US" sz="1200" i="1">
                            <a:latin typeface="Cambria Math" panose="02040503050406030204" pitchFamily="18" charset="0"/>
                            <a:ea typeface="Calibri" panose="020F0502020204030204" pitchFamily="34" charset="0"/>
                            <a:cs typeface="David" panose="020E0502060401010101" pitchFamily="34" charset="-79"/>
                          </a:rPr>
                          <m:t>𝑥𝑛𝑥𝑛𝑥</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𝑥</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sup>
                    </m:sSup>
                    <m:r>
                      <a:rPr lang="en-US" sz="1200" i="1">
                        <a:latin typeface="Cambria Math" panose="02040503050406030204" pitchFamily="18" charset="0"/>
                        <a:ea typeface="Calibri" panose="020F0502020204030204" pitchFamily="34" charset="0"/>
                        <a:cs typeface="David" panose="020E0502060401010101" pitchFamily="34" charset="-79"/>
                      </a:rPr>
                      <m:t>− </m:t>
                    </m:r>
                  </m:oMath>
                </a14:m>
                <a:r>
                  <a:rPr lang="en-US" sz="1200" i="1" dirty="0">
                    <a:latin typeface="Cambria Math" panose="02040503050406030204" pitchFamily="18" charset="0"/>
                    <a:ea typeface="Calibri" panose="020F0502020204030204" pitchFamily="34" charset="0"/>
                    <a:cs typeface="David" panose="020E0502060401010101" pitchFamily="34" charset="-79"/>
                  </a:rPr>
                  <a:t>The output, a 5D array of the resulting coefficients of the X-Ray, transforms over the appropriate set of lines:</a:t>
                </a:r>
              </a:p>
              <a:p>
                <a:pPr marL="628650" lvl="1" indent="-171450">
                  <a:buFont typeface="Wingdings" panose="05000000000000000000" pitchFamily="2" charset="2"/>
                  <a:buChar char="§"/>
                </a:pP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𝜂</m:t>
                    </m:r>
                  </m:oMath>
                </a14:m>
                <a:r>
                  <a:rPr lang="en-US" sz="1200" i="1" dirty="0">
                    <a:latin typeface="Cambria Math" panose="02040503050406030204" pitchFamily="18" charset="0"/>
                    <a:ea typeface="Calibri" panose="020F0502020204030204" pitchFamily="34" charset="0"/>
                    <a:cs typeface="David" panose="020E0502060401010101" pitchFamily="34" charset="-79"/>
                  </a:rPr>
                  <a:t> – The index for line-family (X, Y or Z-driven)</a:t>
                </a:r>
              </a:p>
              <a:p>
                <a:pPr marL="628650" lvl="1" indent="-171450">
                  <a:buFont typeface="Wingdings" panose="05000000000000000000" pitchFamily="2" charset="2"/>
                  <a:buChar char="§"/>
                </a:pPr>
                <a14:m>
                  <m:oMath xmlns:m="http://schemas.openxmlformats.org/officeDocument/2006/math">
                    <m:sSub>
                      <m:sSubPr>
                        <m:ctrlPr>
                          <a:rPr lang="en-US" sz="1200" i="1" smtClean="0">
                            <a:latin typeface="Cambria Math" panose="02040503050406030204" pitchFamily="18" charset="0"/>
                            <a:ea typeface="Calibri" panose="020F0502020204030204" pitchFamily="34" charset="0"/>
                            <a:cs typeface="David" panose="020E0502060401010101" pitchFamily="34" charset="-79"/>
                          </a:rPr>
                        </m:ctrlPr>
                      </m:sSubPr>
                      <m:e>
                        <m:r>
                          <a:rPr lang="en-US" sz="1200" b="0" i="1" smtClean="0">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oMath>
                </a14:m>
                <a:r>
                  <a:rPr lang="en-US" sz="1200" i="1" dirty="0">
                    <a:latin typeface="Cambria Math" panose="02040503050406030204" pitchFamily="18" charset="0"/>
                    <a:ea typeface="Calibri" panose="020F0502020204030204" pitchFamily="34" charset="0"/>
                    <a:cs typeface="David" panose="020E0502060401010101" pitchFamily="34" charset="-79"/>
                  </a:rPr>
                  <a:t>  - The pair of line slopes and the pair of line intercepts.</a:t>
                </a:r>
              </a:p>
              <a:p>
                <a:pPr lvl="1"/>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𝛹</m:t>
                        </m:r>
                      </m:e>
                      <m:sup>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𝑥</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𝑦</m:t>
                            </m:r>
                          </m:sub>
                        </m:sSub>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The Line fragments array for Z-driven lines with slopes </a:t>
                </a:r>
                <a14:m>
                  <m:oMath xmlns:m="http://schemas.openxmlformats.org/officeDocument/2006/math">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𝑥</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𝑦</m:t>
                        </m:r>
                      </m:sub>
                    </m:sSub>
                  </m:oMath>
                </a14:m>
                <a:r>
                  <a:rPr lang="en-US" sz="1200" i="1" dirty="0">
                    <a:latin typeface="Cambria Math" panose="02040503050406030204" pitchFamily="18" charset="0"/>
                    <a:ea typeface="Calibri" panose="020F0502020204030204" pitchFamily="34" charset="0"/>
                    <a:cs typeface="David" panose="020E0502060401010101" pitchFamily="34" charset="-79"/>
                  </a:rPr>
                  <a:t>. </a:t>
                </a:r>
              </a:p>
              <a:p>
                <a:pPr lvl="0"/>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 </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𝑓</m:t>
                            </m:r>
                          </m:e>
                        </m:acc>
                      </m:e>
                      <m:sub>
                        <m:r>
                          <a:rPr lang="en-US" sz="1200" i="1">
                            <a:latin typeface="Cambria Math" panose="02040503050406030204" pitchFamily="18" charset="0"/>
                            <a:ea typeface="Calibri" panose="020F0502020204030204" pitchFamily="34" charset="0"/>
                            <a:cs typeface="David" panose="020E0502060401010101" pitchFamily="34" charset="-79"/>
                          </a:rPr>
                          <m:t>𝑟</m:t>
                        </m:r>
                      </m:sub>
                    </m:sSub>
                    <m:r>
                      <a:rPr lang="en-US" sz="1200" i="1">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𝐸𝑓</m:t>
                    </m:r>
                    <m:r>
                      <a:rPr lang="en-US" sz="1200" i="1">
                        <a:latin typeface="Cambria Math" panose="02040503050406030204" pitchFamily="18" charset="0"/>
                        <a:ea typeface="Calibri" panose="020F0502020204030204" pitchFamily="34" charset="0"/>
                        <a:cs typeface="David" panose="020E0502060401010101" pitchFamily="34" charset="-79"/>
                      </a:rPr>
                      <m:t>,  </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𝑓</m:t>
                            </m:r>
                          </m:e>
                        </m:acc>
                      </m:e>
                      <m:sub>
                        <m:r>
                          <a:rPr lang="en-US" sz="1200" i="1">
                            <a:latin typeface="Cambria Math" panose="02040503050406030204" pitchFamily="18" charset="0"/>
                            <a:ea typeface="Calibri" panose="020F0502020204030204" pitchFamily="34" charset="0"/>
                            <a:cs typeface="David" panose="020E0502060401010101" pitchFamily="34" charset="-79"/>
                          </a:rPr>
                          <m:t>𝑐</m:t>
                        </m:r>
                      </m:sub>
                    </m:sSub>
                    <m:r>
                      <a:rPr lang="en-US" sz="1200" i="1">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𝐸</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𝑓</m:t>
                        </m:r>
                        <m:r>
                          <a:rPr lang="en-US" sz="1200" i="1">
                            <a:latin typeface="Cambria Math" panose="02040503050406030204" pitchFamily="18" charset="0"/>
                            <a:ea typeface="Calibri" panose="020F0502020204030204" pitchFamily="34" charset="0"/>
                            <a:cs typeface="David" panose="020E0502060401010101" pitchFamily="34" charset="-79"/>
                          </a:rPr>
                          <m:t> </m:t>
                        </m:r>
                      </m:e>
                      <m:sup>
                        <m:r>
                          <a:rPr lang="en-US" sz="1200" i="1">
                            <a:latin typeface="Cambria Math" panose="02040503050406030204" pitchFamily="18" charset="0"/>
                            <a:ea typeface="Calibri" panose="020F0502020204030204" pitchFamily="34" charset="0"/>
                            <a:cs typeface="David" panose="020E0502060401010101" pitchFamily="34" charset="-79"/>
                          </a:rPr>
                          <m:t>′</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 The padded matrices of size n, by extra rows or columns of zeros, respectively.</a:t>
                </a:r>
              </a:p>
              <a:p>
                <a:pPr lvl="0"/>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𝑠</m:t>
                            </m:r>
                          </m:e>
                        </m:acc>
                      </m:e>
                      <m:sup>
                        <m:r>
                          <a:rPr lang="en-US" sz="1200" i="1">
                            <a:latin typeface="Cambria Math" panose="02040503050406030204" pitchFamily="18" charset="0"/>
                            <a:ea typeface="Calibri" panose="020F0502020204030204" pitchFamily="34" charset="0"/>
                            <a:cs typeface="David" panose="020E0502060401010101" pitchFamily="34" charset="-79"/>
                          </a:rPr>
                          <m:t>𝑑</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  The trimmed shift operator (non-circular) over a matrix of size </a:t>
                </a: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oMath>
                </a14:m>
                <a:r>
                  <a:rPr lang="en-US" sz="1200" i="1" dirty="0">
                    <a:latin typeface="Cambria Math" panose="02040503050406030204" pitchFamily="18" charset="0"/>
                    <a:ea typeface="Calibri" panose="020F0502020204030204" pitchFamily="34" charset="0"/>
                    <a:cs typeface="David" panose="020E0502060401010101" pitchFamily="34" charset="-79"/>
                  </a:rPr>
                  <a:t>. Given any matrix</a:t>
                </a: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 </m:t>
                    </m:r>
                    <m:r>
                      <m:rPr>
                        <m:sty m:val="p"/>
                      </m:rPr>
                      <a:rPr lang="en-US" sz="1200" i="1">
                        <a:latin typeface="Cambria Math" panose="02040503050406030204" pitchFamily="18" charset="0"/>
                        <a:ea typeface="Calibri" panose="020F0502020204030204" pitchFamily="34" charset="0"/>
                        <a:cs typeface="David" panose="020E0502060401010101" pitchFamily="34" charset="-79"/>
                      </a:rPr>
                      <m:t>A</m:t>
                    </m:r>
                    <m:r>
                      <a:rPr lang="en-US" sz="1200" i="1">
                        <a:latin typeface="Cambria Math" panose="02040503050406030204" pitchFamily="18" charset="0"/>
                        <a:ea typeface="Calibri" panose="020F0502020204030204" pitchFamily="34" charset="0"/>
                        <a:cs typeface="David" panose="020E0502060401010101" pitchFamily="34" charset="-79"/>
                      </a:rPr>
                      <m:t>∈</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the result of  </a:t>
                </a:r>
                <a14:m>
                  <m:oMath xmlns:m="http://schemas.openxmlformats.org/officeDocument/2006/math">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𝑠</m:t>
                            </m:r>
                          </m:e>
                        </m:acc>
                      </m:e>
                      <m:sup>
                        <m:r>
                          <a:rPr lang="en-US" sz="1200" i="1">
                            <a:latin typeface="Cambria Math" panose="02040503050406030204" pitchFamily="18" charset="0"/>
                            <a:ea typeface="Calibri" panose="020F0502020204030204" pitchFamily="34" charset="0"/>
                            <a:cs typeface="David" panose="020E0502060401010101" pitchFamily="34" charset="-79"/>
                          </a:rPr>
                          <m:t>𝑑</m:t>
                        </m:r>
                      </m:sup>
                    </m:sSup>
                    <m:r>
                      <a:rPr lang="en-US" sz="1200" i="1">
                        <a:latin typeface="Cambria Math" panose="02040503050406030204" pitchFamily="18" charset="0"/>
                        <a:ea typeface="Calibri" panose="020F0502020204030204" pitchFamily="34" charset="0"/>
                        <a:cs typeface="David" panose="020E0502060401010101" pitchFamily="34" charset="-79"/>
                      </a:rPr>
                      <m:t>𝐴</m:t>
                    </m:r>
                  </m:oMath>
                </a14:m>
                <a:r>
                  <a:rPr lang="en-US" sz="1200" i="1" dirty="0">
                    <a:latin typeface="Cambria Math" panose="02040503050406030204" pitchFamily="18" charset="0"/>
                    <a:ea typeface="Calibri" panose="020F0502020204030204" pitchFamily="34" charset="0"/>
                    <a:cs typeface="David" panose="020E0502060401010101" pitchFamily="34" charset="-79"/>
                  </a:rPr>
                  <a:t> for any integer d is a matrix</a:t>
                </a: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𝐵</m:t>
                    </m:r>
                    <m:r>
                      <a:rPr lang="en-US" sz="1200" i="1">
                        <a:latin typeface="Cambria Math" panose="02040503050406030204" pitchFamily="18" charset="0"/>
                        <a:ea typeface="Calibri" panose="020F0502020204030204" pitchFamily="34" charset="0"/>
                        <a:cs typeface="David" panose="020E0502060401010101" pitchFamily="34" charset="-79"/>
                      </a:rPr>
                      <m:t>∈</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where an </a:t>
                </a:r>
                <a:r>
                  <a:rPr lang="en-US" sz="1200" i="1" dirty="0" err="1">
                    <a:latin typeface="Cambria Math" panose="02040503050406030204" pitchFamily="18" charset="0"/>
                    <a:ea typeface="Calibri" panose="020F0502020204030204" pitchFamily="34" charset="0"/>
                    <a:cs typeface="David" panose="020E0502060401010101" pitchFamily="34" charset="-79"/>
                  </a:rPr>
                  <a:t>i-th</a:t>
                </a:r>
                <a:r>
                  <a:rPr lang="en-US" sz="1200" i="1" dirty="0">
                    <a:latin typeface="Cambria Math" panose="02040503050406030204" pitchFamily="18" charset="0"/>
                    <a:ea typeface="Calibri" panose="020F0502020204030204" pitchFamily="34" charset="0"/>
                    <a:cs typeface="David" panose="020E0502060401010101" pitchFamily="34" charset="-79"/>
                  </a:rPr>
                  <a:t> row in A is identical to the row at the position </a:t>
                </a:r>
                <a:r>
                  <a:rPr lang="en-US" sz="1200" i="1" dirty="0" err="1">
                    <a:latin typeface="Cambria Math" panose="02040503050406030204" pitchFamily="18" charset="0"/>
                    <a:ea typeface="Calibri" panose="020F0502020204030204" pitchFamily="34" charset="0"/>
                    <a:cs typeface="David" panose="020E0502060401010101" pitchFamily="34" charset="-79"/>
                  </a:rPr>
                  <a:t>i+d</a:t>
                </a:r>
                <a:r>
                  <a:rPr lang="en-US" sz="1200" i="1" dirty="0">
                    <a:latin typeface="Cambria Math" panose="02040503050406030204" pitchFamily="18" charset="0"/>
                    <a:ea typeface="Calibri" panose="020F0502020204030204" pitchFamily="34" charset="0"/>
                    <a:cs typeface="David" panose="020E0502060401010101" pitchFamily="34" charset="-79"/>
                  </a:rPr>
                  <a:t> in B or zero if the index </a:t>
                </a:r>
                <a:r>
                  <a:rPr lang="en-US" sz="1200" i="1" dirty="0" err="1">
                    <a:latin typeface="Cambria Math" panose="02040503050406030204" pitchFamily="18" charset="0"/>
                    <a:ea typeface="Calibri" panose="020F0502020204030204" pitchFamily="34" charset="0"/>
                    <a:cs typeface="David" panose="020E0502060401010101" pitchFamily="34" charset="-79"/>
                  </a:rPr>
                  <a:t>i+d</a:t>
                </a:r>
                <a:r>
                  <a:rPr lang="en-US" sz="1200" i="1" dirty="0">
                    <a:latin typeface="Cambria Math" panose="02040503050406030204" pitchFamily="18" charset="0"/>
                    <a:ea typeface="Calibri" panose="020F0502020204030204" pitchFamily="34" charset="0"/>
                    <a:cs typeface="David" panose="020E0502060401010101" pitchFamily="34" charset="-79"/>
                  </a:rPr>
                  <a:t> exceeds matrix dimensions. </a:t>
                </a:r>
              </a:p>
            </p:txBody>
          </p:sp>
        </mc:Choice>
        <mc:Fallback xmlns="">
          <p:sp>
            <p:nvSpPr>
              <p:cNvPr id="3" name="Rectangle 2">
                <a:extLst>
                  <a:ext uri="{FF2B5EF4-FFF2-40B4-BE49-F238E27FC236}">
                    <a16:creationId xmlns:a16="http://schemas.microsoft.com/office/drawing/2014/main" id="{80E21ACE-E0D5-4072-8F85-99D5B4B8D6B8}"/>
                  </a:ext>
                </a:extLst>
              </p:cNvPr>
              <p:cNvSpPr>
                <a:spLocks noRot="1" noChangeAspect="1" noMove="1" noResize="1" noEditPoints="1" noAdjustHandles="1" noChangeArrowheads="1" noChangeShapeType="1" noTextEdit="1"/>
              </p:cNvSpPr>
              <p:nvPr/>
            </p:nvSpPr>
            <p:spPr>
              <a:xfrm>
                <a:off x="1681683" y="3553597"/>
                <a:ext cx="9144000" cy="2703561"/>
              </a:xfrm>
              <a:prstGeom prst="rect">
                <a:avLst/>
              </a:prstGeom>
              <a:blipFill>
                <a:blip r:embed="rId3"/>
                <a:stretch>
                  <a:fillRect l="-67" t="-226" b="-112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BD00AD4-DE6F-475F-9E90-14796283D9DE}"/>
              </a:ext>
            </a:extLst>
          </p:cNvPr>
          <p:cNvPicPr>
            <a:picLocks noChangeAspect="1"/>
          </p:cNvPicPr>
          <p:nvPr/>
        </p:nvPicPr>
        <p:blipFill>
          <a:blip r:embed="rId4"/>
          <a:stretch>
            <a:fillRect/>
          </a:stretch>
        </p:blipFill>
        <p:spPr>
          <a:xfrm>
            <a:off x="3050749" y="1261190"/>
            <a:ext cx="6800850" cy="2171700"/>
          </a:xfrm>
          <a:prstGeom prst="rect">
            <a:avLst/>
          </a:prstGeom>
        </p:spPr>
      </p:pic>
    </p:spTree>
    <p:extLst>
      <p:ext uri="{BB962C8B-B14F-4D97-AF65-F5344CB8AC3E}">
        <p14:creationId xmlns:p14="http://schemas.microsoft.com/office/powerpoint/2010/main" val="3624868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SHAS vs other X-ray approaches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847ADD93-8D73-4CB1-BB93-48D69FC87176}"/>
                  </a:ext>
                </a:extLst>
              </p:cNvPr>
              <p:cNvGraphicFramePr>
                <a:graphicFrameLocks noGrp="1"/>
              </p:cNvGraphicFramePr>
              <p:nvPr>
                <p:extLst>
                  <p:ext uri="{D42A27DB-BD31-4B8C-83A1-F6EECF244321}">
                    <p14:modId xmlns:p14="http://schemas.microsoft.com/office/powerpoint/2010/main" val="3375824598"/>
                  </p:ext>
                </p:extLst>
              </p:nvPr>
            </p:nvGraphicFramePr>
            <p:xfrm>
              <a:off x="7012463" y="1978137"/>
              <a:ext cx="4785360" cy="2178053"/>
            </p:xfrm>
            <a:graphic>
              <a:graphicData uri="http://schemas.openxmlformats.org/drawingml/2006/table">
                <a:tbl>
                  <a:tblPr firstRow="1" firstCol="1" bandRow="1">
                    <a:tableStyleId>{5C22544A-7EE6-4342-B048-85BDC9FD1C3A}</a:tableStyleId>
                  </a:tblPr>
                  <a:tblGrid>
                    <a:gridCol w="1079714">
                      <a:extLst>
                        <a:ext uri="{9D8B030D-6E8A-4147-A177-3AD203B41FA5}">
                          <a16:colId xmlns:a16="http://schemas.microsoft.com/office/drawing/2014/main" val="694482168"/>
                        </a:ext>
                      </a:extLst>
                    </a:gridCol>
                    <a:gridCol w="827425">
                      <a:extLst>
                        <a:ext uri="{9D8B030D-6E8A-4147-A177-3AD203B41FA5}">
                          <a16:colId xmlns:a16="http://schemas.microsoft.com/office/drawing/2014/main" val="2834329589"/>
                        </a:ext>
                      </a:extLst>
                    </a:gridCol>
                    <a:gridCol w="1007631">
                      <a:extLst>
                        <a:ext uri="{9D8B030D-6E8A-4147-A177-3AD203B41FA5}">
                          <a16:colId xmlns:a16="http://schemas.microsoft.com/office/drawing/2014/main" val="656627515"/>
                        </a:ext>
                      </a:extLst>
                    </a:gridCol>
                    <a:gridCol w="935549">
                      <a:extLst>
                        <a:ext uri="{9D8B030D-6E8A-4147-A177-3AD203B41FA5}">
                          <a16:colId xmlns:a16="http://schemas.microsoft.com/office/drawing/2014/main" val="974812300"/>
                        </a:ext>
                      </a:extLst>
                    </a:gridCol>
                    <a:gridCol w="935041">
                      <a:extLst>
                        <a:ext uri="{9D8B030D-6E8A-4147-A177-3AD203B41FA5}">
                          <a16:colId xmlns:a16="http://schemas.microsoft.com/office/drawing/2014/main" val="2271892480"/>
                        </a:ext>
                      </a:extLst>
                    </a:gridCol>
                  </a:tblGrid>
                  <a:tr h="0">
                    <a:tc>
                      <a:txBody>
                        <a:bodyPr/>
                        <a:lstStyle/>
                        <a:p>
                          <a:pPr algn="ctr">
                            <a:lnSpc>
                              <a:spcPct val="150000"/>
                            </a:lnSpc>
                            <a:spcAft>
                              <a:spcPts val="0"/>
                            </a:spcAft>
                          </a:pPr>
                          <a:r>
                            <a:rPr lang="en-US" sz="900" dirty="0">
                              <a:effectLst/>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Direct Evaluation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Two-Scale Recursive approximations</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Fast Slant Stack</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SHAS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871760329"/>
                      </a:ext>
                    </a:extLst>
                  </a:tr>
                  <a:tr h="0">
                    <a:tc>
                      <a:txBody>
                        <a:bodyPr/>
                        <a:lstStyle/>
                        <a:p>
                          <a:pPr algn="ctr">
                            <a:lnSpc>
                              <a:spcPct val="150000"/>
                            </a:lnSpc>
                            <a:spcAft>
                              <a:spcPts val="0"/>
                            </a:spcAft>
                          </a:pPr>
                          <a:r>
                            <a:rPr lang="en-US" sz="900">
                              <a:effectLst/>
                            </a:rPr>
                            <a:t>Accuracy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𝐻𝑖𝑔</m:t>
                                    </m:r>
                                    <m:r>
                                      <a:rPr lang="en-US" sz="900">
                                        <a:effectLst/>
                                        <a:latin typeface="Cambria Math" panose="02040503050406030204" pitchFamily="18" charset="0"/>
                                      </a:rPr>
                                      <m:t>h</m:t>
                                    </m:r>
                                  </m:e>
                                  <m:sup>
                                    <m:r>
                                      <a:rPr lang="en-US" sz="900">
                                        <a:effectLst/>
                                        <a:latin typeface="Cambria Math" panose="02040503050406030204" pitchFamily="18" charset="0"/>
                                      </a:rPr>
                                      <m:t>(</m:t>
                                    </m:r>
                                    <m:r>
                                      <a:rPr lang="en-US" sz="900">
                                        <a:effectLst/>
                                        <a:latin typeface="Cambria Math" panose="02040503050406030204" pitchFamily="18" charset="0"/>
                                      </a:rPr>
                                      <m:t>1</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𝐿𝑜𝑤</m:t>
                                    </m:r>
                                  </m:e>
                                  <m:sup>
                                    <m:r>
                                      <a:rPr lang="en-US" sz="900">
                                        <a:effectLst/>
                                        <a:latin typeface="Cambria Math" panose="02040503050406030204" pitchFamily="18" charset="0"/>
                                      </a:rPr>
                                      <m:t>(</m:t>
                                    </m:r>
                                    <m:r>
                                      <a:rPr lang="en-US" sz="900">
                                        <a:effectLst/>
                                        <a:latin typeface="Cambria Math" panose="02040503050406030204" pitchFamily="18" charset="0"/>
                                      </a:rPr>
                                      <m:t>3</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𝐻𝑖𝑔</m:t>
                                    </m:r>
                                    <m:r>
                                      <a:rPr lang="en-US" sz="900">
                                        <a:effectLst/>
                                        <a:latin typeface="Cambria Math" panose="02040503050406030204" pitchFamily="18" charset="0"/>
                                      </a:rPr>
                                      <m:t>h</m:t>
                                    </m:r>
                                  </m:e>
                                  <m:sup>
                                    <m:r>
                                      <a:rPr lang="en-US" sz="900">
                                        <a:effectLst/>
                                        <a:latin typeface="Cambria Math" panose="02040503050406030204" pitchFamily="18" charset="0"/>
                                      </a:rPr>
                                      <m:t>(</m:t>
                                    </m:r>
                                    <m:r>
                                      <a:rPr lang="en-US" sz="900">
                                        <a:effectLst/>
                                        <a:latin typeface="Cambria Math" panose="02040503050406030204" pitchFamily="18" charset="0"/>
                                      </a:rPr>
                                      <m:t>2</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𝐻𝑖𝑔</m:t>
                                    </m:r>
                                    <m:r>
                                      <a:rPr lang="en-US" sz="900">
                                        <a:effectLst/>
                                        <a:latin typeface="Cambria Math" panose="02040503050406030204" pitchFamily="18" charset="0"/>
                                      </a:rPr>
                                      <m:t>h</m:t>
                                    </m:r>
                                  </m:e>
                                  <m:sup>
                                    <m:r>
                                      <a:rPr lang="en-US" sz="900">
                                        <a:effectLst/>
                                        <a:latin typeface="Cambria Math" panose="02040503050406030204" pitchFamily="18" charset="0"/>
                                      </a:rPr>
                                      <m:t>(</m:t>
                                    </m:r>
                                    <m:r>
                                      <a:rPr lang="en-US" sz="900">
                                        <a:effectLst/>
                                        <a:latin typeface="Cambria Math" panose="02040503050406030204" pitchFamily="18" charset="0"/>
                                      </a:rPr>
                                      <m:t>1</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238986068"/>
                      </a:ext>
                    </a:extLst>
                  </a:tr>
                  <a:tr h="0">
                    <a:tc>
                      <a:txBody>
                        <a:bodyPr/>
                        <a:lstStyle/>
                        <a:p>
                          <a:pPr algn="ctr">
                            <a:lnSpc>
                              <a:spcPct val="150000"/>
                            </a:lnSpc>
                            <a:spcAft>
                              <a:spcPts val="0"/>
                            </a:spcAft>
                          </a:pPr>
                          <a:r>
                            <a:rPr lang="en-US" sz="900">
                              <a:effectLst/>
                            </a:rPr>
                            <a:t>Time Complexity (Per Coefficient)</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𝑛</m:t>
                                </m:r>
                                <m:r>
                                  <a:rPr lang="en-US" sz="900">
                                    <a:effectLst/>
                                    <a:latin typeface="Cambria Math" panose="02040503050406030204" pitchFamily="18" charset="0"/>
                                  </a:rPr>
                                  <m:t>)</m:t>
                                </m:r>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𝑙𝑜𝑔</m:t>
                                </m:r>
                                <m:r>
                                  <a:rPr lang="en-US" sz="900">
                                    <a:effectLst/>
                                    <a:latin typeface="Cambria Math" panose="02040503050406030204" pitchFamily="18" charset="0"/>
                                  </a:rPr>
                                  <m:t> </m:t>
                                </m:r>
                                <m:r>
                                  <a:rPr lang="en-US" sz="900">
                                    <a:effectLst/>
                                    <a:latin typeface="Cambria Math" panose="02040503050406030204" pitchFamily="18" charset="0"/>
                                  </a:rPr>
                                  <m:t>𝑛</m:t>
                                </m:r>
                                <m:r>
                                  <a:rPr lang="en-US" sz="900">
                                    <a:effectLst/>
                                    <a:latin typeface="Cambria Math" panose="02040503050406030204" pitchFamily="18" charset="0"/>
                                  </a:rPr>
                                  <m:t>)</m:t>
                                </m:r>
                              </m:oMath>
                            </m:oMathPara>
                          </a14:m>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𝑙𝑜𝑔</m:t>
                              </m:r>
                              <m:r>
                                <a:rPr lang="en-US" sz="900">
                                  <a:effectLst/>
                                  <a:latin typeface="Cambria Math" panose="02040503050406030204" pitchFamily="18" charset="0"/>
                                </a:rPr>
                                <m:t> </m:t>
                              </m:r>
                              <m:r>
                                <a:rPr lang="en-US" sz="900">
                                  <a:effectLst/>
                                  <a:latin typeface="Cambria Math" panose="02040503050406030204" pitchFamily="18" charset="0"/>
                                </a:rPr>
                                <m:t>𝑛</m:t>
                              </m:r>
                              <m:r>
                                <a:rPr lang="en-US" sz="900">
                                  <a:effectLst/>
                                  <a:latin typeface="Cambria Math" panose="02040503050406030204" pitchFamily="18" charset="0"/>
                                </a:rPr>
                                <m:t>)</m:t>
                              </m:r>
                            </m:oMath>
                          </a14:m>
                          <a:r>
                            <a:rPr lang="en-US" sz="900">
                              <a:effectLst/>
                            </a:rPr>
                            <a:t> with a high constant factor</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𝑛</m:t>
                              </m:r>
                              <m:r>
                                <a:rPr lang="en-US" sz="900">
                                  <a:effectLst/>
                                  <a:latin typeface="Cambria Math" panose="02040503050406030204" pitchFamily="18" charset="0"/>
                                </a:rPr>
                                <m:t>)</m:t>
                              </m:r>
                            </m:oMath>
                          </a14:m>
                          <a:r>
                            <a:rPr lang="en-US" sz="900">
                              <a:effectLst/>
                            </a:rPr>
                            <a:t> with a low constant factor</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185540668"/>
                      </a:ext>
                    </a:extLst>
                  </a:tr>
                  <a:tr h="0">
                    <a:tc>
                      <a:txBody>
                        <a:bodyPr/>
                        <a:lstStyle/>
                        <a:p>
                          <a:pPr algn="ctr">
                            <a:lnSpc>
                              <a:spcPct val="150000"/>
                            </a:lnSpc>
                            <a:spcAft>
                              <a:spcPts val="0"/>
                            </a:spcAft>
                          </a:pPr>
                          <a:r>
                            <a:rPr lang="en-US" sz="900">
                              <a:effectLst/>
                            </a:rPr>
                            <a:t>Memory Complexity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a14:m>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m:oMathPara>
                          </a14:m>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3431261196"/>
                      </a:ext>
                    </a:extLst>
                  </a:tr>
                  <a:tr h="0">
                    <a:tc>
                      <a:txBody>
                        <a:bodyPr/>
                        <a:lstStyle/>
                        <a:p>
                          <a:pPr algn="ctr">
                            <a:lnSpc>
                              <a:spcPct val="150000"/>
                            </a:lnSpc>
                            <a:spcAft>
                              <a:spcPts val="0"/>
                            </a:spcAft>
                          </a:pPr>
                          <a:r>
                            <a:rPr lang="en-US" sz="900">
                              <a:effectLst/>
                            </a:rPr>
                            <a:t>Memory Access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371268487"/>
                      </a:ext>
                    </a:extLst>
                  </a:tr>
                  <a:tr h="0">
                    <a:tc>
                      <a:txBody>
                        <a:bodyPr/>
                        <a:lstStyle/>
                        <a:p>
                          <a:pPr algn="ctr">
                            <a:lnSpc>
                              <a:spcPct val="150000"/>
                            </a:lnSpc>
                            <a:spcAft>
                              <a:spcPts val="0"/>
                            </a:spcAft>
                          </a:pPr>
                          <a:r>
                            <a:rPr lang="en-US" sz="900">
                              <a:effectLst/>
                            </a:rPr>
                            <a:t>Line Set Flexibility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Very Low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Low</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664350927"/>
                      </a:ext>
                    </a:extLst>
                  </a:tr>
                </a:tbl>
              </a:graphicData>
            </a:graphic>
          </p:graphicFrame>
        </mc:Choice>
        <mc:Fallback xmlns="">
          <p:graphicFrame>
            <p:nvGraphicFramePr>
              <p:cNvPr id="2" name="Table 1">
                <a:extLst>
                  <a:ext uri="{FF2B5EF4-FFF2-40B4-BE49-F238E27FC236}">
                    <a16:creationId xmlns:a16="http://schemas.microsoft.com/office/drawing/2014/main" id="{847ADD93-8D73-4CB1-BB93-48D69FC87176}"/>
                  </a:ext>
                </a:extLst>
              </p:cNvPr>
              <p:cNvGraphicFramePr>
                <a:graphicFrameLocks noGrp="1"/>
              </p:cNvGraphicFramePr>
              <p:nvPr>
                <p:extLst>
                  <p:ext uri="{D42A27DB-BD31-4B8C-83A1-F6EECF244321}">
                    <p14:modId xmlns:p14="http://schemas.microsoft.com/office/powerpoint/2010/main" val="3375824598"/>
                  </p:ext>
                </p:extLst>
              </p:nvPr>
            </p:nvGraphicFramePr>
            <p:xfrm>
              <a:off x="7012463" y="1978137"/>
              <a:ext cx="4785360" cy="2178053"/>
            </p:xfrm>
            <a:graphic>
              <a:graphicData uri="http://schemas.openxmlformats.org/drawingml/2006/table">
                <a:tbl>
                  <a:tblPr firstRow="1" firstCol="1" bandRow="1">
                    <a:tableStyleId>{5C22544A-7EE6-4342-B048-85BDC9FD1C3A}</a:tableStyleId>
                  </a:tblPr>
                  <a:tblGrid>
                    <a:gridCol w="1079714">
                      <a:extLst>
                        <a:ext uri="{9D8B030D-6E8A-4147-A177-3AD203B41FA5}">
                          <a16:colId xmlns:a16="http://schemas.microsoft.com/office/drawing/2014/main" val="694482168"/>
                        </a:ext>
                      </a:extLst>
                    </a:gridCol>
                    <a:gridCol w="827425">
                      <a:extLst>
                        <a:ext uri="{9D8B030D-6E8A-4147-A177-3AD203B41FA5}">
                          <a16:colId xmlns:a16="http://schemas.microsoft.com/office/drawing/2014/main" val="2834329589"/>
                        </a:ext>
                      </a:extLst>
                    </a:gridCol>
                    <a:gridCol w="1007631">
                      <a:extLst>
                        <a:ext uri="{9D8B030D-6E8A-4147-A177-3AD203B41FA5}">
                          <a16:colId xmlns:a16="http://schemas.microsoft.com/office/drawing/2014/main" val="656627515"/>
                        </a:ext>
                      </a:extLst>
                    </a:gridCol>
                    <a:gridCol w="935549">
                      <a:extLst>
                        <a:ext uri="{9D8B030D-6E8A-4147-A177-3AD203B41FA5}">
                          <a16:colId xmlns:a16="http://schemas.microsoft.com/office/drawing/2014/main" val="974812300"/>
                        </a:ext>
                      </a:extLst>
                    </a:gridCol>
                    <a:gridCol w="935041">
                      <a:extLst>
                        <a:ext uri="{9D8B030D-6E8A-4147-A177-3AD203B41FA5}">
                          <a16:colId xmlns:a16="http://schemas.microsoft.com/office/drawing/2014/main" val="2271892480"/>
                        </a:ext>
                      </a:extLst>
                    </a:gridCol>
                  </a:tblGrid>
                  <a:tr h="598488">
                    <a:tc>
                      <a:txBody>
                        <a:bodyPr/>
                        <a:lstStyle/>
                        <a:p>
                          <a:pPr algn="ctr">
                            <a:lnSpc>
                              <a:spcPct val="150000"/>
                            </a:lnSpc>
                            <a:spcAft>
                              <a:spcPts val="0"/>
                            </a:spcAft>
                          </a:pPr>
                          <a:r>
                            <a:rPr lang="en-US" sz="900" dirty="0">
                              <a:effectLst/>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Direct Evaluation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Two-Scale Recursive approximations</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Fast Slant Stack</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SHAS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871760329"/>
                      </a:ext>
                    </a:extLst>
                  </a:tr>
                  <a:tr h="214313">
                    <a:tc>
                      <a:txBody>
                        <a:bodyPr/>
                        <a:lstStyle/>
                        <a:p>
                          <a:pPr algn="ctr">
                            <a:lnSpc>
                              <a:spcPct val="150000"/>
                            </a:lnSpc>
                            <a:spcAft>
                              <a:spcPts val="0"/>
                            </a:spcAft>
                          </a:pPr>
                          <a:r>
                            <a:rPr lang="en-US" sz="900">
                              <a:effectLst/>
                            </a:rPr>
                            <a:t>Accuracy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endParaRPr lang="en-US"/>
                        </a:p>
                      </a:txBody>
                      <a:tcPr marL="68580" marR="68580" marT="0" marB="0">
                        <a:blipFill>
                          <a:blip r:embed="rId3"/>
                          <a:stretch>
                            <a:fillRect l="-130882" t="-275000" r="-350735" b="-650000"/>
                          </a:stretch>
                        </a:blipFill>
                      </a:tcPr>
                    </a:tc>
                    <a:tc>
                      <a:txBody>
                        <a:bodyPr/>
                        <a:lstStyle/>
                        <a:p>
                          <a:endParaRPr lang="en-US"/>
                        </a:p>
                      </a:txBody>
                      <a:tcPr marL="68580" marR="68580" marT="0" marB="0">
                        <a:blipFill>
                          <a:blip r:embed="rId3"/>
                          <a:stretch>
                            <a:fillRect l="-189157" t="-275000" r="-187349" b="-650000"/>
                          </a:stretch>
                        </a:blipFill>
                      </a:tcPr>
                    </a:tc>
                    <a:tc>
                      <a:txBody>
                        <a:bodyPr/>
                        <a:lstStyle/>
                        <a:p>
                          <a:endParaRPr lang="en-US"/>
                        </a:p>
                      </a:txBody>
                      <a:tcPr marL="68580" marR="68580" marT="0" marB="0">
                        <a:blipFill>
                          <a:blip r:embed="rId3"/>
                          <a:stretch>
                            <a:fillRect l="-313725" t="-275000" r="-103268" b="-650000"/>
                          </a:stretch>
                        </a:blipFill>
                      </a:tcPr>
                    </a:tc>
                    <a:tc>
                      <a:txBody>
                        <a:bodyPr/>
                        <a:lstStyle/>
                        <a:p>
                          <a:endParaRPr lang="en-US"/>
                        </a:p>
                      </a:txBody>
                      <a:tcPr marL="68580" marR="68580" marT="0" marB="0">
                        <a:blipFill>
                          <a:blip r:embed="rId3"/>
                          <a:stretch>
                            <a:fillRect l="-411039" t="-275000" r="-2597" b="-650000"/>
                          </a:stretch>
                        </a:blipFill>
                      </a:tcPr>
                    </a:tc>
                    <a:extLst>
                      <a:ext uri="{0D108BD9-81ED-4DB2-BD59-A6C34878D82A}">
                        <a16:rowId xmlns:a16="http://schemas.microsoft.com/office/drawing/2014/main" val="1238986068"/>
                      </a:ext>
                    </a:extLst>
                  </a:tr>
                  <a:tr h="598488">
                    <a:tc>
                      <a:txBody>
                        <a:bodyPr/>
                        <a:lstStyle/>
                        <a:p>
                          <a:pPr algn="ctr">
                            <a:lnSpc>
                              <a:spcPct val="150000"/>
                            </a:lnSpc>
                            <a:spcAft>
                              <a:spcPts val="0"/>
                            </a:spcAft>
                          </a:pPr>
                          <a:r>
                            <a:rPr lang="en-US" sz="900">
                              <a:effectLst/>
                            </a:rPr>
                            <a:t>Time Complexity (Per Coefficient)</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endParaRPr lang="en-US"/>
                        </a:p>
                      </a:txBody>
                      <a:tcPr marL="68580" marR="68580" marT="0" marB="0">
                        <a:blipFill>
                          <a:blip r:embed="rId3"/>
                          <a:stretch>
                            <a:fillRect l="-130882" t="-137755" r="-350735" b="-138776"/>
                          </a:stretch>
                        </a:blipFill>
                      </a:tcPr>
                    </a:tc>
                    <a:tc>
                      <a:txBody>
                        <a:bodyPr/>
                        <a:lstStyle/>
                        <a:p>
                          <a:endParaRPr lang="en-US"/>
                        </a:p>
                      </a:txBody>
                      <a:tcPr marL="68580" marR="68580" marT="0" marB="0">
                        <a:blipFill>
                          <a:blip r:embed="rId3"/>
                          <a:stretch>
                            <a:fillRect l="-189157" t="-137755" r="-187349" b="-138776"/>
                          </a:stretch>
                        </a:blipFill>
                      </a:tcPr>
                    </a:tc>
                    <a:tc>
                      <a:txBody>
                        <a:bodyPr/>
                        <a:lstStyle/>
                        <a:p>
                          <a:endParaRPr lang="en-US"/>
                        </a:p>
                      </a:txBody>
                      <a:tcPr marL="68580" marR="68580" marT="0" marB="0">
                        <a:blipFill>
                          <a:blip r:embed="rId3"/>
                          <a:stretch>
                            <a:fillRect l="-313725" t="-137755" r="-103268" b="-138776"/>
                          </a:stretch>
                        </a:blipFill>
                      </a:tcPr>
                    </a:tc>
                    <a:tc>
                      <a:txBody>
                        <a:bodyPr/>
                        <a:lstStyle/>
                        <a:p>
                          <a:endParaRPr lang="en-US"/>
                        </a:p>
                      </a:txBody>
                      <a:tcPr marL="68580" marR="68580" marT="0" marB="0">
                        <a:blipFill>
                          <a:blip r:embed="rId3"/>
                          <a:stretch>
                            <a:fillRect l="-411039" t="-137755" r="-2597" b="-138776"/>
                          </a:stretch>
                        </a:blipFill>
                      </a:tcPr>
                    </a:tc>
                    <a:extLst>
                      <a:ext uri="{0D108BD9-81ED-4DB2-BD59-A6C34878D82A}">
                        <a16:rowId xmlns:a16="http://schemas.microsoft.com/office/drawing/2014/main" val="1185540668"/>
                      </a:ext>
                    </a:extLst>
                  </a:tr>
                  <a:tr h="392748">
                    <a:tc>
                      <a:txBody>
                        <a:bodyPr/>
                        <a:lstStyle/>
                        <a:p>
                          <a:pPr algn="ctr">
                            <a:lnSpc>
                              <a:spcPct val="150000"/>
                            </a:lnSpc>
                            <a:spcAft>
                              <a:spcPts val="0"/>
                            </a:spcAft>
                          </a:pPr>
                          <a:r>
                            <a:rPr lang="en-US" sz="900">
                              <a:effectLst/>
                            </a:rPr>
                            <a:t>Memory Complexity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endParaRPr lang="en-US"/>
                        </a:p>
                      </a:txBody>
                      <a:tcPr marL="68580" marR="68580" marT="0" marB="0">
                        <a:blipFill>
                          <a:blip r:embed="rId3"/>
                          <a:stretch>
                            <a:fillRect l="-130882" t="-358462" r="-350735" b="-109231"/>
                          </a:stretch>
                        </a:blipFill>
                      </a:tcPr>
                    </a:tc>
                    <a:tc>
                      <a:txBody>
                        <a:bodyPr/>
                        <a:lstStyle/>
                        <a:p>
                          <a:endParaRPr lang="en-US"/>
                        </a:p>
                      </a:txBody>
                      <a:tcPr marL="68580" marR="68580" marT="0" marB="0">
                        <a:blipFill>
                          <a:blip r:embed="rId3"/>
                          <a:stretch>
                            <a:fillRect l="-189157" t="-358462" r="-187349" b="-109231"/>
                          </a:stretch>
                        </a:blipFill>
                      </a:tcPr>
                    </a:tc>
                    <a:tc>
                      <a:txBody>
                        <a:bodyPr/>
                        <a:lstStyle/>
                        <a:p>
                          <a:endParaRPr lang="en-US"/>
                        </a:p>
                      </a:txBody>
                      <a:tcPr marL="68580" marR="68580" marT="0" marB="0">
                        <a:blipFill>
                          <a:blip r:embed="rId3"/>
                          <a:stretch>
                            <a:fillRect l="-313725" t="-358462" r="-103268" b="-109231"/>
                          </a:stretch>
                        </a:blipFill>
                      </a:tcPr>
                    </a:tc>
                    <a:tc>
                      <a:txBody>
                        <a:bodyPr/>
                        <a:lstStyle/>
                        <a:p>
                          <a:endParaRPr lang="en-US"/>
                        </a:p>
                      </a:txBody>
                      <a:tcPr marL="68580" marR="68580" marT="0" marB="0">
                        <a:blipFill>
                          <a:blip r:embed="rId3"/>
                          <a:stretch>
                            <a:fillRect l="-411039" t="-358462" r="-2597" b="-109231"/>
                          </a:stretch>
                        </a:blipFill>
                      </a:tcPr>
                    </a:tc>
                    <a:extLst>
                      <a:ext uri="{0D108BD9-81ED-4DB2-BD59-A6C34878D82A}">
                        <a16:rowId xmlns:a16="http://schemas.microsoft.com/office/drawing/2014/main" val="3431261196"/>
                      </a:ext>
                    </a:extLst>
                  </a:tr>
                  <a:tr h="187008">
                    <a:tc>
                      <a:txBody>
                        <a:bodyPr/>
                        <a:lstStyle/>
                        <a:p>
                          <a:pPr algn="ctr">
                            <a:lnSpc>
                              <a:spcPct val="150000"/>
                            </a:lnSpc>
                            <a:spcAft>
                              <a:spcPts val="0"/>
                            </a:spcAft>
                          </a:pPr>
                          <a:r>
                            <a:rPr lang="en-US" sz="900">
                              <a:effectLst/>
                            </a:rPr>
                            <a:t>Memory Access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371268487"/>
                      </a:ext>
                    </a:extLst>
                  </a:tr>
                  <a:tr h="187008">
                    <a:tc>
                      <a:txBody>
                        <a:bodyPr/>
                        <a:lstStyle/>
                        <a:p>
                          <a:pPr algn="ctr">
                            <a:lnSpc>
                              <a:spcPct val="150000"/>
                            </a:lnSpc>
                            <a:spcAft>
                              <a:spcPts val="0"/>
                            </a:spcAft>
                          </a:pPr>
                          <a:r>
                            <a:rPr lang="en-US" sz="900">
                              <a:effectLst/>
                            </a:rPr>
                            <a:t>Line Set Flexibility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Very Low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Low</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664350927"/>
                      </a:ext>
                    </a:extLst>
                  </a:tr>
                </a:tbl>
              </a:graphicData>
            </a:graphic>
          </p:graphicFrame>
        </mc:Fallback>
      </mc:AlternateContent>
      <p:sp>
        <p:nvSpPr>
          <p:cNvPr id="3" name="Rectangle 2">
            <a:extLst>
              <a:ext uri="{FF2B5EF4-FFF2-40B4-BE49-F238E27FC236}">
                <a16:creationId xmlns:a16="http://schemas.microsoft.com/office/drawing/2014/main" id="{95563C63-8F7F-4D3C-A4F5-4D3AFD57E574}"/>
              </a:ext>
            </a:extLst>
          </p:cNvPr>
          <p:cNvSpPr/>
          <p:nvPr/>
        </p:nvSpPr>
        <p:spPr>
          <a:xfrm>
            <a:off x="6980391" y="4464500"/>
            <a:ext cx="5213131" cy="1284006"/>
          </a:xfrm>
          <a:prstGeom prst="rect">
            <a:avLst/>
          </a:prstGeom>
        </p:spPr>
        <p:txBody>
          <a:bodyPr wrap="square">
            <a:spAutoFit/>
          </a:bodyPr>
          <a:lstStyle/>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1 - Exact for Piecewise constant representation of the image. </a:t>
            </a:r>
          </a:p>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2 -  Exact for representing the image as smoothed trigonometric Interpolation of a sample pixel value. </a:t>
            </a:r>
          </a:p>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3  - Relatively Coarse interpolation.</a:t>
            </a:r>
          </a:p>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4 - 2D image / 3D image.</a:t>
            </a:r>
            <a:endParaRPr lang="en-US" sz="1050" dirty="0">
              <a:effectLst/>
              <a:latin typeface="David" panose="020E0502060401010101" pitchFamily="34" charset="-79"/>
              <a:ea typeface="Times New Roman" panose="02020603050405020304" pitchFamily="18" charset="0"/>
              <a:cs typeface="David" panose="020E0502060401010101" pitchFamily="34" charset="-79"/>
            </a:endParaRPr>
          </a:p>
        </p:txBody>
      </p:sp>
      <p:pic>
        <p:nvPicPr>
          <p:cNvPr id="7" name="תמונה 1865">
            <a:extLst>
              <a:ext uri="{FF2B5EF4-FFF2-40B4-BE49-F238E27FC236}">
                <a16:creationId xmlns:a16="http://schemas.microsoft.com/office/drawing/2014/main" id="{8E997AE3-3E70-4D7E-8551-6BD0412FD275}"/>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4357" y="963314"/>
            <a:ext cx="1603830" cy="1723046"/>
          </a:xfrm>
          <a:prstGeom prst="rect">
            <a:avLst/>
          </a:prstGeom>
          <a:noFill/>
          <a:ln>
            <a:noFill/>
          </a:ln>
        </p:spPr>
      </p:pic>
      <p:pic>
        <p:nvPicPr>
          <p:cNvPr id="8" name="Picture 7">
            <a:extLst>
              <a:ext uri="{FF2B5EF4-FFF2-40B4-BE49-F238E27FC236}">
                <a16:creationId xmlns:a16="http://schemas.microsoft.com/office/drawing/2014/main" id="{3B24BA28-F20E-4381-8BC3-E5214B307EBD}"/>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4429533" y="4949976"/>
            <a:ext cx="1754106" cy="1862207"/>
          </a:xfrm>
          <a:prstGeom prst="rect">
            <a:avLst/>
          </a:prstGeom>
        </p:spPr>
      </p:pic>
      <p:pic>
        <p:nvPicPr>
          <p:cNvPr id="9" name="Picture 8">
            <a:extLst>
              <a:ext uri="{FF2B5EF4-FFF2-40B4-BE49-F238E27FC236}">
                <a16:creationId xmlns:a16="http://schemas.microsoft.com/office/drawing/2014/main" id="{E4BE00A6-3397-49E3-9544-BEEC37B6F2BA}"/>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4490677" y="3383457"/>
            <a:ext cx="1631819" cy="1723046"/>
          </a:xfrm>
          <a:prstGeom prst="rect">
            <a:avLst/>
          </a:prstGeom>
        </p:spPr>
      </p:pic>
      <p:pic>
        <p:nvPicPr>
          <p:cNvPr id="12" name="Picture 11">
            <a:extLst>
              <a:ext uri="{FF2B5EF4-FFF2-40B4-BE49-F238E27FC236}">
                <a16:creationId xmlns:a16="http://schemas.microsoft.com/office/drawing/2014/main" id="{0B61E56C-3D07-4032-B762-C2DC62E56692}"/>
              </a:ext>
            </a:extLst>
          </p:cNvPr>
          <p:cNvPicPr/>
          <p:nvPr/>
        </p:nvPicPr>
        <p:blipFill>
          <a:blip r:embed="rId7">
            <a:extLst>
              <a:ext uri="{28A0092B-C50C-407E-A947-70E740481C1C}">
                <a14:useLocalDpi xmlns:a14="http://schemas.microsoft.com/office/drawing/2010/main" val="0"/>
              </a:ext>
            </a:extLst>
          </a:blip>
          <a:stretch>
            <a:fillRect/>
          </a:stretch>
        </p:blipFill>
        <p:spPr>
          <a:xfrm>
            <a:off x="770125" y="736636"/>
            <a:ext cx="3163639" cy="2667334"/>
          </a:xfrm>
          <a:prstGeom prst="rect">
            <a:avLst/>
          </a:prstGeom>
        </p:spPr>
      </p:pic>
      <p:sp>
        <p:nvSpPr>
          <p:cNvPr id="13" name="Text Box 2">
            <a:extLst>
              <a:ext uri="{FF2B5EF4-FFF2-40B4-BE49-F238E27FC236}">
                <a16:creationId xmlns:a16="http://schemas.microsoft.com/office/drawing/2014/main" id="{01B1B028-4693-457F-B6E3-4369E40F1E4A}"/>
              </a:ext>
            </a:extLst>
          </p:cNvPr>
          <p:cNvSpPr txBox="1">
            <a:spLocks noChangeArrowheads="1"/>
          </p:cNvSpPr>
          <p:nvPr/>
        </p:nvSpPr>
        <p:spPr bwMode="auto">
          <a:xfrm>
            <a:off x="633488" y="647527"/>
            <a:ext cx="436245" cy="214630"/>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a:effectLst/>
                <a:latin typeface="David" panose="020E0502060401010101" pitchFamily="34" charset="-79"/>
                <a:ea typeface="Times New Roman" panose="02020603050405020304" pitchFamily="18" charset="0"/>
                <a:cs typeface="David" panose="020E0502060401010101" pitchFamily="34" charset="-79"/>
              </a:rPr>
              <a:t>t (sec)</a:t>
            </a:r>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4" name="Text Box 2">
            <a:extLst>
              <a:ext uri="{FF2B5EF4-FFF2-40B4-BE49-F238E27FC236}">
                <a16:creationId xmlns:a16="http://schemas.microsoft.com/office/drawing/2014/main" id="{A5F54C70-AA68-42F9-BF78-2A10ED2CD1A0}"/>
              </a:ext>
            </a:extLst>
          </p:cNvPr>
          <p:cNvSpPr txBox="1">
            <a:spLocks noChangeArrowheads="1"/>
          </p:cNvSpPr>
          <p:nvPr/>
        </p:nvSpPr>
        <p:spPr bwMode="auto">
          <a:xfrm>
            <a:off x="436731" y="3559439"/>
            <a:ext cx="436245" cy="214630"/>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dirty="0">
                <a:effectLst/>
                <a:latin typeface="David" panose="020E0502060401010101" pitchFamily="34" charset="-79"/>
                <a:ea typeface="Times New Roman" panose="02020603050405020304" pitchFamily="18" charset="0"/>
                <a:cs typeface="David" panose="020E0502060401010101" pitchFamily="34" charset="-79"/>
              </a:rPr>
              <a:t>t (sec)</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5" name="Text Box 2">
            <a:extLst>
              <a:ext uri="{FF2B5EF4-FFF2-40B4-BE49-F238E27FC236}">
                <a16:creationId xmlns:a16="http://schemas.microsoft.com/office/drawing/2014/main" id="{A0D23A3F-2C76-4C5D-AAEE-763DE4CEB870}"/>
              </a:ext>
            </a:extLst>
          </p:cNvPr>
          <p:cNvSpPr txBox="1">
            <a:spLocks noChangeArrowheads="1"/>
          </p:cNvSpPr>
          <p:nvPr/>
        </p:nvSpPr>
        <p:spPr bwMode="auto">
          <a:xfrm>
            <a:off x="1860959" y="3232256"/>
            <a:ext cx="974868" cy="178676"/>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dirty="0">
                <a:latin typeface="David" panose="020E0502060401010101" pitchFamily="34" charset="-79"/>
                <a:ea typeface="Times New Roman" panose="02020603050405020304" pitchFamily="18" charset="0"/>
                <a:cs typeface="David" panose="020E0502060401010101" pitchFamily="34" charset="-79"/>
              </a:rPr>
              <a:t>Image side size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6" name="Text Box 2">
            <a:extLst>
              <a:ext uri="{FF2B5EF4-FFF2-40B4-BE49-F238E27FC236}">
                <a16:creationId xmlns:a16="http://schemas.microsoft.com/office/drawing/2014/main" id="{B6670D7B-2EB9-44C1-A8C1-8A50093D0B12}"/>
              </a:ext>
            </a:extLst>
          </p:cNvPr>
          <p:cNvSpPr txBox="1">
            <a:spLocks noChangeArrowheads="1"/>
          </p:cNvSpPr>
          <p:nvPr/>
        </p:nvSpPr>
        <p:spPr bwMode="auto">
          <a:xfrm>
            <a:off x="1860959" y="6219645"/>
            <a:ext cx="974868" cy="178676"/>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dirty="0">
                <a:latin typeface="David" panose="020E0502060401010101" pitchFamily="34" charset="-79"/>
                <a:ea typeface="Times New Roman" panose="02020603050405020304" pitchFamily="18" charset="0"/>
                <a:cs typeface="David" panose="020E0502060401010101" pitchFamily="34" charset="-79"/>
              </a:rPr>
              <a:t>Image side size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cxnSp>
        <p:nvCxnSpPr>
          <p:cNvPr id="17" name="Straight Connector 16">
            <a:extLst>
              <a:ext uri="{FF2B5EF4-FFF2-40B4-BE49-F238E27FC236}">
                <a16:creationId xmlns:a16="http://schemas.microsoft.com/office/drawing/2014/main" id="{F751AD6D-DC94-46A0-85FC-E4C0D5B60393}"/>
              </a:ext>
            </a:extLst>
          </p:cNvPr>
          <p:cNvCxnSpPr/>
          <p:nvPr/>
        </p:nvCxnSpPr>
        <p:spPr>
          <a:xfrm>
            <a:off x="154638" y="3450040"/>
            <a:ext cx="657198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9980F92-E8A3-4F5A-9E6E-A5A4EC45DD1D}"/>
              </a:ext>
            </a:extLst>
          </p:cNvPr>
          <p:cNvSpPr txBox="1"/>
          <p:nvPr/>
        </p:nvSpPr>
        <p:spPr>
          <a:xfrm>
            <a:off x="211295" y="1723697"/>
            <a:ext cx="593739" cy="369332"/>
          </a:xfrm>
          <a:prstGeom prst="rect">
            <a:avLst/>
          </a:prstGeom>
          <a:noFill/>
        </p:spPr>
        <p:txBody>
          <a:bodyPr wrap="square" rtlCol="0">
            <a:spAutoFit/>
          </a:bodyPr>
          <a:lstStyle/>
          <a:p>
            <a:r>
              <a:rPr lang="en-US" b="1" dirty="0"/>
              <a:t>2D</a:t>
            </a:r>
          </a:p>
        </p:txBody>
      </p:sp>
      <p:sp>
        <p:nvSpPr>
          <p:cNvPr id="19" name="TextBox 18">
            <a:extLst>
              <a:ext uri="{FF2B5EF4-FFF2-40B4-BE49-F238E27FC236}">
                <a16:creationId xmlns:a16="http://schemas.microsoft.com/office/drawing/2014/main" id="{263720C6-2916-4B81-97F7-F658A7416BAC}"/>
              </a:ext>
            </a:extLst>
          </p:cNvPr>
          <p:cNvSpPr txBox="1"/>
          <p:nvPr/>
        </p:nvSpPr>
        <p:spPr>
          <a:xfrm>
            <a:off x="257871" y="4706825"/>
            <a:ext cx="593739" cy="369332"/>
          </a:xfrm>
          <a:prstGeom prst="rect">
            <a:avLst/>
          </a:prstGeom>
          <a:noFill/>
        </p:spPr>
        <p:txBody>
          <a:bodyPr wrap="square" rtlCol="0">
            <a:spAutoFit/>
          </a:bodyPr>
          <a:lstStyle/>
          <a:p>
            <a:r>
              <a:rPr lang="en-US" b="1" dirty="0"/>
              <a:t>3D</a:t>
            </a:r>
          </a:p>
        </p:txBody>
      </p:sp>
      <p:pic>
        <p:nvPicPr>
          <p:cNvPr id="6" name="Picture 5">
            <a:extLst>
              <a:ext uri="{FF2B5EF4-FFF2-40B4-BE49-F238E27FC236}">
                <a16:creationId xmlns:a16="http://schemas.microsoft.com/office/drawing/2014/main" id="{94BE48FB-6F41-4E05-ADA9-E9C62045EA3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0126" y="3516624"/>
            <a:ext cx="3205386" cy="2693704"/>
          </a:xfrm>
          <a:prstGeom prst="rect">
            <a:avLst/>
          </a:prstGeom>
        </p:spPr>
      </p:pic>
    </p:spTree>
    <p:extLst>
      <p:ext uri="{BB962C8B-B14F-4D97-AF65-F5344CB8AC3E}">
        <p14:creationId xmlns:p14="http://schemas.microsoft.com/office/powerpoint/2010/main" val="1202243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Presentation Outline</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4771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t>Motivation </a:t>
            </a:r>
          </a:p>
          <a:p>
            <a:r>
              <a:rPr lang="en-US" altLang="en-US" dirty="0"/>
              <a:t>Objectives</a:t>
            </a:r>
          </a:p>
          <a:p>
            <a:r>
              <a:rPr lang="en-US" altLang="en-US" dirty="0"/>
              <a:t>Background</a:t>
            </a:r>
          </a:p>
          <a:p>
            <a:r>
              <a:rPr lang="en-US" altLang="en-US" dirty="0"/>
              <a:t>SHAS vs other X-ray approaches</a:t>
            </a:r>
          </a:p>
          <a:p>
            <a:r>
              <a:rPr lang="en-US" altLang="en-US" dirty="0"/>
              <a:t>Dynamic SHAS</a:t>
            </a:r>
          </a:p>
          <a:p>
            <a:r>
              <a:rPr lang="en-US" altLang="en-US" dirty="0"/>
              <a:t>Dim Target tracking application</a:t>
            </a:r>
          </a:p>
          <a:p>
            <a:r>
              <a:rPr lang="en-US" altLang="en-US" dirty="0"/>
              <a:t>Experiments methodology</a:t>
            </a:r>
          </a:p>
          <a:p>
            <a:r>
              <a:rPr lang="en-US" altLang="en-US" dirty="0"/>
              <a:t>Results </a:t>
            </a:r>
          </a:p>
        </p:txBody>
      </p:sp>
    </p:spTree>
    <p:extLst>
      <p:ext uri="{BB962C8B-B14F-4D97-AF65-F5344CB8AC3E}">
        <p14:creationId xmlns:p14="http://schemas.microsoft.com/office/powerpoint/2010/main" val="548787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Two Scale Recursion</a:t>
            </a:r>
          </a:p>
          <a:p>
            <a:pPr algn="ct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SHAS vs other X-ray approaches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p:pic>
        <p:nvPicPr>
          <p:cNvPr id="6" name="Picture 5">
            <a:extLst>
              <a:ext uri="{FF2B5EF4-FFF2-40B4-BE49-F238E27FC236}">
                <a16:creationId xmlns:a16="http://schemas.microsoft.com/office/drawing/2014/main" id="{26B7D44F-5EE7-4CAB-87CF-A53AB8FFF92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267201" y="2193456"/>
            <a:ext cx="3497178" cy="3228775"/>
          </a:xfrm>
          <a:prstGeom prst="rect">
            <a:avLst/>
          </a:prstGeom>
          <a:noFill/>
          <a:ln>
            <a:noFill/>
          </a:ln>
        </p:spPr>
      </p:pic>
    </p:spTree>
    <p:extLst>
      <p:ext uri="{BB962C8B-B14F-4D97-AF65-F5344CB8AC3E}">
        <p14:creationId xmlns:p14="http://schemas.microsoft.com/office/powerpoint/2010/main" val="1953322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t> </a:t>
            </a:r>
            <a:r>
              <a:rPr lang="he-IL" altLang="en-US" sz="3200" dirty="0">
                <a:solidFill>
                  <a:schemeClr val="tx1"/>
                </a:solidFill>
              </a:rPr>
              <a:t>2</a:t>
            </a:r>
            <a:r>
              <a:rPr lang="en-US" altLang="en-US" sz="3200" dirty="0">
                <a:solidFill>
                  <a:schemeClr val="tx1"/>
                </a:solidFill>
              </a:rPr>
              <a:t>D</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As</a:t>
            </a:r>
          </a:p>
          <a:p>
            <a:pPr algn="ctr"/>
            <a:endParaRPr lang="en-US" sz="1800" dirty="0"/>
          </a:p>
        </p:txBody>
      </p:sp>
      <p:pic>
        <p:nvPicPr>
          <p:cNvPr id="2" name="Dynamic2DSHAS">
            <a:hlinkClick r:id="" action="ppaction://media"/>
            <a:extLst>
              <a:ext uri="{FF2B5EF4-FFF2-40B4-BE49-F238E27FC236}">
                <a16:creationId xmlns:a16="http://schemas.microsoft.com/office/drawing/2014/main" id="{30CD00BD-AA1D-47BA-BD34-A493F6DD536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81585" y="1262744"/>
            <a:ext cx="6938878" cy="2475068"/>
          </a:xfrm>
          <a:prstGeom prst="rect">
            <a:avLst/>
          </a:prstGeom>
        </p:spPr>
      </p:pic>
      <p:pic>
        <p:nvPicPr>
          <p:cNvPr id="3" name="Picture 2">
            <a:extLst>
              <a:ext uri="{FF2B5EF4-FFF2-40B4-BE49-F238E27FC236}">
                <a16:creationId xmlns:a16="http://schemas.microsoft.com/office/drawing/2014/main" id="{7C42F49A-8F7B-417D-A28C-FCE2DA5FFF2E}"/>
              </a:ext>
            </a:extLst>
          </p:cNvPr>
          <p:cNvPicPr>
            <a:picLocks noChangeAspect="1"/>
          </p:cNvPicPr>
          <p:nvPr/>
        </p:nvPicPr>
        <p:blipFill>
          <a:blip r:embed="rId6"/>
          <a:stretch>
            <a:fillRect/>
          </a:stretch>
        </p:blipFill>
        <p:spPr>
          <a:xfrm>
            <a:off x="226093" y="4445238"/>
            <a:ext cx="4929060" cy="1872047"/>
          </a:xfrm>
          <a:prstGeom prst="rect">
            <a:avLst/>
          </a:prstGeom>
        </p:spPr>
      </p:pic>
      <p:pic>
        <p:nvPicPr>
          <p:cNvPr id="7" name="Picture 6">
            <a:extLst>
              <a:ext uri="{FF2B5EF4-FFF2-40B4-BE49-F238E27FC236}">
                <a16:creationId xmlns:a16="http://schemas.microsoft.com/office/drawing/2014/main" id="{ABECB038-D8A1-44D5-878D-6AB4C9C2A252}"/>
              </a:ext>
            </a:extLst>
          </p:cNvPr>
          <p:cNvPicPr>
            <a:picLocks noChangeAspect="1"/>
          </p:cNvPicPr>
          <p:nvPr/>
        </p:nvPicPr>
        <p:blipFill>
          <a:blip r:embed="rId7"/>
          <a:stretch>
            <a:fillRect/>
          </a:stretch>
        </p:blipFill>
        <p:spPr>
          <a:xfrm>
            <a:off x="6095999" y="4445237"/>
            <a:ext cx="5423367" cy="1872047"/>
          </a:xfrm>
          <a:prstGeom prst="rect">
            <a:avLst/>
          </a:prstGeom>
        </p:spPr>
      </p:pic>
      <p:sp>
        <p:nvSpPr>
          <p:cNvPr id="8" name="TextBox 7">
            <a:extLst>
              <a:ext uri="{FF2B5EF4-FFF2-40B4-BE49-F238E27FC236}">
                <a16:creationId xmlns:a16="http://schemas.microsoft.com/office/drawing/2014/main" id="{D10BE6AD-8A36-477D-88C1-843797B3544E}"/>
              </a:ext>
            </a:extLst>
          </p:cNvPr>
          <p:cNvSpPr txBox="1"/>
          <p:nvPr/>
        </p:nvSpPr>
        <p:spPr>
          <a:xfrm>
            <a:off x="2037347" y="6396939"/>
            <a:ext cx="960263" cy="369332"/>
          </a:xfrm>
          <a:prstGeom prst="rect">
            <a:avLst/>
          </a:prstGeom>
          <a:noFill/>
        </p:spPr>
        <p:txBody>
          <a:bodyPr wrap="none" rtlCol="0">
            <a:spAutoFit/>
          </a:bodyPr>
          <a:lstStyle/>
          <a:p>
            <a:r>
              <a:rPr lang="en-US" dirty="0"/>
              <a:t>X-driven</a:t>
            </a:r>
          </a:p>
        </p:txBody>
      </p:sp>
      <p:sp>
        <p:nvSpPr>
          <p:cNvPr id="11" name="TextBox 10">
            <a:extLst>
              <a:ext uri="{FF2B5EF4-FFF2-40B4-BE49-F238E27FC236}">
                <a16:creationId xmlns:a16="http://schemas.microsoft.com/office/drawing/2014/main" id="{75C6B853-6591-4C1F-B6B7-F165ADC72F29}"/>
              </a:ext>
            </a:extLst>
          </p:cNvPr>
          <p:cNvSpPr txBox="1"/>
          <p:nvPr/>
        </p:nvSpPr>
        <p:spPr>
          <a:xfrm>
            <a:off x="8332648" y="6393634"/>
            <a:ext cx="950068" cy="369332"/>
          </a:xfrm>
          <a:prstGeom prst="rect">
            <a:avLst/>
          </a:prstGeom>
          <a:noFill/>
        </p:spPr>
        <p:txBody>
          <a:bodyPr wrap="none" rtlCol="0">
            <a:spAutoFit/>
          </a:bodyPr>
          <a:lstStyle/>
          <a:p>
            <a:r>
              <a:rPr lang="en-US" dirty="0"/>
              <a:t>Y-driven</a:t>
            </a:r>
          </a:p>
        </p:txBody>
      </p:sp>
    </p:spTree>
    <p:extLst>
      <p:ext uri="{BB962C8B-B14F-4D97-AF65-F5344CB8AC3E}">
        <p14:creationId xmlns:p14="http://schemas.microsoft.com/office/powerpoint/2010/main" val="319459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0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2"/>
                </p:tgtEl>
              </p:cMediaNode>
            </p:video>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
                                        </p:tgtEl>
                                      </p:cBhvr>
                                    </p:cmd>
                                  </p:childTnLst>
                                </p:cTn>
                              </p:par>
                            </p:childTnLst>
                          </p:cTn>
                        </p:par>
                      </p:childTnLst>
                    </p:cTn>
                  </p:par>
                </p:childTnLst>
              </p:cTn>
              <p:nextCondLst>
                <p:cond evt="onClick" delay="0">
                  <p:tgtEl>
                    <p:spTgt spid="2"/>
                  </p:tgtEl>
                </p:cond>
              </p:nextCondLst>
            </p:seq>
          </p:childTnLst>
        </p:cTn>
      </p:par>
    </p:tnLst>
    <p:bldLst>
      <p:bldP spid="8"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Dynamic SHAS</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2" name="Dynamic3DSHAS">
            <a:hlinkClick r:id="" action="ppaction://media"/>
            <a:extLst>
              <a:ext uri="{FF2B5EF4-FFF2-40B4-BE49-F238E27FC236}">
                <a16:creationId xmlns:a16="http://schemas.microsoft.com/office/drawing/2014/main" id="{197291E1-47FA-4FAE-B931-E3C8FF253E6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10631" y="1414854"/>
            <a:ext cx="7170737" cy="4831453"/>
          </a:xfrm>
          <a:prstGeom prst="rect">
            <a:avLst/>
          </a:prstGeom>
        </p:spPr>
      </p:pic>
    </p:spTree>
    <p:extLst>
      <p:ext uri="{BB962C8B-B14F-4D97-AF65-F5344CB8AC3E}">
        <p14:creationId xmlns:p14="http://schemas.microsoft.com/office/powerpoint/2010/main" val="150383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X-Driven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3" name="Picture 2">
            <a:extLst>
              <a:ext uri="{FF2B5EF4-FFF2-40B4-BE49-F238E27FC236}">
                <a16:creationId xmlns:a16="http://schemas.microsoft.com/office/drawing/2014/main" id="{1590F1D5-F5FE-421A-842F-2C24F0845B1D}"/>
              </a:ext>
            </a:extLst>
          </p:cNvPr>
          <p:cNvPicPr>
            <a:picLocks noChangeAspect="1"/>
          </p:cNvPicPr>
          <p:nvPr/>
        </p:nvPicPr>
        <p:blipFill>
          <a:blip r:embed="rId3"/>
          <a:stretch>
            <a:fillRect/>
          </a:stretch>
        </p:blipFill>
        <p:spPr>
          <a:xfrm>
            <a:off x="1476375" y="1414853"/>
            <a:ext cx="9239250" cy="5357421"/>
          </a:xfrm>
          <a:prstGeom prst="rect">
            <a:avLst/>
          </a:prstGeom>
        </p:spPr>
      </p:pic>
      <p:sp>
        <p:nvSpPr>
          <p:cNvPr id="6" name="Star: 4 Points 5">
            <a:hlinkClick r:id="rId4" action="ppaction://hlinksldjump"/>
            <a:extLst>
              <a:ext uri="{FF2B5EF4-FFF2-40B4-BE49-F238E27FC236}">
                <a16:creationId xmlns:a16="http://schemas.microsoft.com/office/drawing/2014/main" id="{EE94F453-D6CA-4603-B982-15639248075C}"/>
              </a:ext>
            </a:extLst>
          </p:cNvPr>
          <p:cNvSpPr/>
          <p:nvPr/>
        </p:nvSpPr>
        <p:spPr>
          <a:xfrm>
            <a:off x="581192" y="5645426"/>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4 Points 7">
            <a:hlinkClick r:id="rId5" action="ppaction://hlinksldjump"/>
            <a:extLst>
              <a:ext uri="{FF2B5EF4-FFF2-40B4-BE49-F238E27FC236}">
                <a16:creationId xmlns:a16="http://schemas.microsoft.com/office/drawing/2014/main" id="{0CF8385C-D52C-4C90-B604-FEF011C2F124}"/>
              </a:ext>
            </a:extLst>
          </p:cNvPr>
          <p:cNvSpPr/>
          <p:nvPr/>
        </p:nvSpPr>
        <p:spPr>
          <a:xfrm>
            <a:off x="589144" y="6334540"/>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7742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2" name="Picture 1">
            <a:extLst>
              <a:ext uri="{FF2B5EF4-FFF2-40B4-BE49-F238E27FC236}">
                <a16:creationId xmlns:a16="http://schemas.microsoft.com/office/drawing/2014/main" id="{109AABE2-4161-4279-B9B1-56D3E30FBBB7}"/>
              </a:ext>
            </a:extLst>
          </p:cNvPr>
          <p:cNvPicPr>
            <a:picLocks noChangeAspect="1"/>
          </p:cNvPicPr>
          <p:nvPr/>
        </p:nvPicPr>
        <p:blipFill>
          <a:blip r:embed="rId3"/>
          <a:stretch>
            <a:fillRect/>
          </a:stretch>
        </p:blipFill>
        <p:spPr>
          <a:xfrm>
            <a:off x="2233611" y="2099641"/>
            <a:ext cx="7724775" cy="3771900"/>
          </a:xfrm>
          <a:prstGeom prst="rect">
            <a:avLst/>
          </a:prstGeom>
        </p:spPr>
      </p:pic>
    </p:spTree>
    <p:extLst>
      <p:ext uri="{BB962C8B-B14F-4D97-AF65-F5344CB8AC3E}">
        <p14:creationId xmlns:p14="http://schemas.microsoft.com/office/powerpoint/2010/main" val="41637362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X-Driven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3" name="Picture 2">
            <a:extLst>
              <a:ext uri="{FF2B5EF4-FFF2-40B4-BE49-F238E27FC236}">
                <a16:creationId xmlns:a16="http://schemas.microsoft.com/office/drawing/2014/main" id="{26AEE391-B341-4470-B974-F153F78C1EBE}"/>
              </a:ext>
            </a:extLst>
          </p:cNvPr>
          <p:cNvPicPr>
            <a:picLocks noChangeAspect="1"/>
          </p:cNvPicPr>
          <p:nvPr/>
        </p:nvPicPr>
        <p:blipFill>
          <a:blip r:embed="rId3"/>
          <a:stretch>
            <a:fillRect/>
          </a:stretch>
        </p:blipFill>
        <p:spPr>
          <a:xfrm>
            <a:off x="1457325" y="1714499"/>
            <a:ext cx="9277350" cy="4436073"/>
          </a:xfrm>
          <a:prstGeom prst="rect">
            <a:avLst/>
          </a:prstGeom>
        </p:spPr>
      </p:pic>
    </p:spTree>
    <p:extLst>
      <p:ext uri="{BB962C8B-B14F-4D97-AF65-F5344CB8AC3E}">
        <p14:creationId xmlns:p14="http://schemas.microsoft.com/office/powerpoint/2010/main" val="1140420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Y-Driven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2" name="Picture 1">
            <a:extLst>
              <a:ext uri="{FF2B5EF4-FFF2-40B4-BE49-F238E27FC236}">
                <a16:creationId xmlns:a16="http://schemas.microsoft.com/office/drawing/2014/main" id="{72A81988-E988-4899-BD56-9296B9076905}"/>
              </a:ext>
            </a:extLst>
          </p:cNvPr>
          <p:cNvPicPr>
            <a:picLocks noChangeAspect="1"/>
          </p:cNvPicPr>
          <p:nvPr/>
        </p:nvPicPr>
        <p:blipFill>
          <a:blip r:embed="rId3"/>
          <a:stretch>
            <a:fillRect/>
          </a:stretch>
        </p:blipFill>
        <p:spPr>
          <a:xfrm>
            <a:off x="1622373" y="1212812"/>
            <a:ext cx="8947254" cy="5645187"/>
          </a:xfrm>
          <a:prstGeom prst="rect">
            <a:avLst/>
          </a:prstGeom>
        </p:spPr>
      </p:pic>
      <p:sp>
        <p:nvSpPr>
          <p:cNvPr id="6" name="Star: 4 Points 5">
            <a:hlinkClick r:id="rId4" action="ppaction://hlinksldjump"/>
            <a:extLst>
              <a:ext uri="{FF2B5EF4-FFF2-40B4-BE49-F238E27FC236}">
                <a16:creationId xmlns:a16="http://schemas.microsoft.com/office/drawing/2014/main" id="{457A5226-4107-4874-A7BC-5258DEB4E465}"/>
              </a:ext>
            </a:extLst>
          </p:cNvPr>
          <p:cNvSpPr/>
          <p:nvPr/>
        </p:nvSpPr>
        <p:spPr>
          <a:xfrm>
            <a:off x="581192" y="5645426"/>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62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Y-Driven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2" name="Picture 1">
            <a:extLst>
              <a:ext uri="{FF2B5EF4-FFF2-40B4-BE49-F238E27FC236}">
                <a16:creationId xmlns:a16="http://schemas.microsoft.com/office/drawing/2014/main" id="{AA4DC89B-7703-4778-8704-C976DB9F876F}"/>
              </a:ext>
            </a:extLst>
          </p:cNvPr>
          <p:cNvPicPr>
            <a:picLocks noChangeAspect="1"/>
          </p:cNvPicPr>
          <p:nvPr/>
        </p:nvPicPr>
        <p:blipFill>
          <a:blip r:embed="rId3"/>
          <a:stretch>
            <a:fillRect/>
          </a:stretch>
        </p:blipFill>
        <p:spPr>
          <a:xfrm>
            <a:off x="1400175" y="2124074"/>
            <a:ext cx="9391650" cy="3064151"/>
          </a:xfrm>
          <a:prstGeom prst="rect">
            <a:avLst/>
          </a:prstGeom>
        </p:spPr>
      </p:pic>
    </p:spTree>
    <p:extLst>
      <p:ext uri="{BB962C8B-B14F-4D97-AF65-F5344CB8AC3E}">
        <p14:creationId xmlns:p14="http://schemas.microsoft.com/office/powerpoint/2010/main" val="3829328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Z-Driven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3" name="Picture 2">
            <a:extLst>
              <a:ext uri="{FF2B5EF4-FFF2-40B4-BE49-F238E27FC236}">
                <a16:creationId xmlns:a16="http://schemas.microsoft.com/office/drawing/2014/main" id="{EFFD083D-A423-483E-8619-724E260E97D8}"/>
              </a:ext>
            </a:extLst>
          </p:cNvPr>
          <p:cNvPicPr>
            <a:picLocks noChangeAspect="1"/>
          </p:cNvPicPr>
          <p:nvPr/>
        </p:nvPicPr>
        <p:blipFill>
          <a:blip r:embed="rId3"/>
          <a:stretch>
            <a:fillRect/>
          </a:stretch>
        </p:blipFill>
        <p:spPr>
          <a:xfrm>
            <a:off x="1545981" y="1414854"/>
            <a:ext cx="9100038" cy="5443146"/>
          </a:xfrm>
          <a:prstGeom prst="rect">
            <a:avLst/>
          </a:prstGeom>
        </p:spPr>
      </p:pic>
      <p:sp>
        <p:nvSpPr>
          <p:cNvPr id="6" name="Star: 4 Points 5">
            <a:hlinkClick r:id="rId4" action="ppaction://hlinksldjump"/>
            <a:extLst>
              <a:ext uri="{FF2B5EF4-FFF2-40B4-BE49-F238E27FC236}">
                <a16:creationId xmlns:a16="http://schemas.microsoft.com/office/drawing/2014/main" id="{5581EB88-BA2A-4B82-A9BB-98BB877E57AD}"/>
              </a:ext>
            </a:extLst>
          </p:cNvPr>
          <p:cNvSpPr/>
          <p:nvPr/>
        </p:nvSpPr>
        <p:spPr>
          <a:xfrm>
            <a:off x="581192" y="5645426"/>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1287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Z-Driven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3" name="Picture 2">
            <a:extLst>
              <a:ext uri="{FF2B5EF4-FFF2-40B4-BE49-F238E27FC236}">
                <a16:creationId xmlns:a16="http://schemas.microsoft.com/office/drawing/2014/main" id="{79A772B3-297F-40EC-B46D-E7845F93E54D}"/>
              </a:ext>
            </a:extLst>
          </p:cNvPr>
          <p:cNvPicPr>
            <a:picLocks noChangeAspect="1"/>
          </p:cNvPicPr>
          <p:nvPr/>
        </p:nvPicPr>
        <p:blipFill>
          <a:blip r:embed="rId3"/>
          <a:stretch>
            <a:fillRect/>
          </a:stretch>
        </p:blipFill>
        <p:spPr>
          <a:xfrm>
            <a:off x="1466850" y="2152649"/>
            <a:ext cx="9258300" cy="3095211"/>
          </a:xfrm>
          <a:prstGeom prst="rect">
            <a:avLst/>
          </a:prstGeom>
        </p:spPr>
      </p:pic>
    </p:spTree>
    <p:extLst>
      <p:ext uri="{BB962C8B-B14F-4D97-AF65-F5344CB8AC3E}">
        <p14:creationId xmlns:p14="http://schemas.microsoft.com/office/powerpoint/2010/main" val="2221181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Multiscale Geometric Analysis</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800" dirty="0">
                <a:solidFill>
                  <a:schemeClr val="tx1"/>
                </a:solidFill>
              </a:rPr>
              <a:t>Detect, organize, represent, and manipulate</a:t>
            </a:r>
          </a:p>
          <a:p>
            <a:pPr algn="ctr"/>
            <a:r>
              <a:rPr lang="en-US" sz="2800" b="1" dirty="0">
                <a:solidFill>
                  <a:schemeClr val="tx1"/>
                </a:solidFill>
              </a:rPr>
              <a:t>data</a:t>
            </a:r>
            <a:r>
              <a:rPr lang="en-US" sz="2800" dirty="0">
                <a:solidFill>
                  <a:schemeClr val="tx1"/>
                </a:solidFill>
              </a:rPr>
              <a:t> </a:t>
            </a:r>
          </a:p>
          <a:p>
            <a:pPr algn="ctr"/>
            <a:r>
              <a:rPr lang="en-US" sz="2800" dirty="0">
                <a:solidFill>
                  <a:schemeClr val="tx1"/>
                </a:solidFill>
              </a:rPr>
              <a:t>which nominally span a </a:t>
            </a:r>
            <a:r>
              <a:rPr lang="en-US" sz="2800" b="1" dirty="0">
                <a:solidFill>
                  <a:schemeClr val="tx1"/>
                </a:solidFill>
              </a:rPr>
              <a:t>high-dimensional space </a:t>
            </a:r>
          </a:p>
          <a:p>
            <a:pPr algn="ctr"/>
            <a:r>
              <a:rPr lang="en-US" sz="2800" dirty="0">
                <a:solidFill>
                  <a:schemeClr val="tx1"/>
                </a:solidFill>
              </a:rPr>
              <a:t>but </a:t>
            </a:r>
          </a:p>
          <a:p>
            <a:pPr algn="ctr"/>
            <a:r>
              <a:rPr lang="en-US" sz="2800" dirty="0">
                <a:solidFill>
                  <a:schemeClr val="tx1"/>
                </a:solidFill>
              </a:rPr>
              <a:t>which contain </a:t>
            </a:r>
            <a:r>
              <a:rPr lang="en-US" sz="2800" b="1" dirty="0">
                <a:solidFill>
                  <a:schemeClr val="tx1"/>
                </a:solidFill>
              </a:rPr>
              <a:t>important features </a:t>
            </a:r>
          </a:p>
          <a:p>
            <a:pPr algn="ctr"/>
            <a:r>
              <a:rPr lang="en-US" sz="2800" dirty="0">
                <a:solidFill>
                  <a:schemeClr val="tx1"/>
                </a:solidFill>
              </a:rPr>
              <a:t>which are approximately concentrated on </a:t>
            </a:r>
            <a:r>
              <a:rPr lang="en-US" sz="2800" b="1" dirty="0">
                <a:solidFill>
                  <a:schemeClr val="tx1"/>
                </a:solidFill>
              </a:rPr>
              <a:t>lower-dimensional subsets</a:t>
            </a:r>
            <a:r>
              <a:rPr lang="en-US" sz="2800" dirty="0">
                <a:solidFill>
                  <a:schemeClr val="tx1"/>
                </a:solidFill>
              </a:rPr>
              <a:t> (curves, sheets, etc.).</a:t>
            </a:r>
          </a:p>
          <a:p>
            <a:pPr algn="ctr"/>
            <a:endParaRPr lang="en-US" sz="1800" dirty="0">
              <a:hlinkClick r:id="rId3">
                <a:extLst>
                  <a:ext uri="{A12FA001-AC4F-418D-AE19-62706E023703}">
                    <ahyp:hlinkClr xmlns:ahyp="http://schemas.microsoft.com/office/drawing/2018/hyperlinkcolor" val="tx"/>
                  </a:ext>
                </a:extLst>
              </a:hlinkClick>
            </a:endParaRPr>
          </a:p>
          <a:p>
            <a:pPr algn="ctr"/>
            <a:r>
              <a:rPr lang="en-US" sz="1200" dirty="0">
                <a:solidFill>
                  <a:schemeClr val="tx1"/>
                </a:solidFill>
                <a:hlinkClick r:id="rId3">
                  <a:extLst>
                    <a:ext uri="{A12FA001-AC4F-418D-AE19-62706E023703}">
                      <ahyp:hlinkClr xmlns:ahyp="http://schemas.microsoft.com/office/drawing/2018/hyperlinkcolor" val="tx"/>
                    </a:ext>
                  </a:extLst>
                </a:hlinkClick>
              </a:rPr>
              <a:t>http://www.ipam.ucla.edu/programs/long-programs/multiscale-geometry-and-analysis-in-high-dimensions/</a:t>
            </a:r>
            <a:endParaRPr lang="en-US" sz="1200" dirty="0">
              <a:solidFill>
                <a:schemeClr val="tx1"/>
              </a:solidFill>
            </a:endParaRPr>
          </a:p>
        </p:txBody>
      </p:sp>
    </p:spTree>
    <p:extLst>
      <p:ext uri="{BB962C8B-B14F-4D97-AF65-F5344CB8AC3E}">
        <p14:creationId xmlns:p14="http://schemas.microsoft.com/office/powerpoint/2010/main" val="7988040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Target Tracking System</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pic>
        <p:nvPicPr>
          <p:cNvPr id="6" name="Picture 5">
            <a:extLst>
              <a:ext uri="{FF2B5EF4-FFF2-40B4-BE49-F238E27FC236}">
                <a16:creationId xmlns:a16="http://schemas.microsoft.com/office/drawing/2014/main" id="{84E5AA10-6914-4119-BD87-068573E4947E}"/>
              </a:ext>
            </a:extLst>
          </p:cNvPr>
          <p:cNvPicPr>
            <a:picLocks noChangeAspect="1"/>
          </p:cNvPicPr>
          <p:nvPr/>
        </p:nvPicPr>
        <p:blipFill>
          <a:blip r:embed="rId3"/>
          <a:stretch>
            <a:fillRect/>
          </a:stretch>
        </p:blipFill>
        <p:spPr>
          <a:xfrm>
            <a:off x="2133060" y="2237045"/>
            <a:ext cx="8220075" cy="2085975"/>
          </a:xfrm>
          <a:prstGeom prst="rect">
            <a:avLst/>
          </a:prstGeom>
        </p:spPr>
      </p:pic>
    </p:spTree>
    <p:extLst>
      <p:ext uri="{BB962C8B-B14F-4D97-AF65-F5344CB8AC3E}">
        <p14:creationId xmlns:p14="http://schemas.microsoft.com/office/powerpoint/2010/main" val="8776850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Dim Target Tracking challenges</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s</a:t>
            </a:r>
          </a:p>
          <a:p>
            <a:pPr algn="ctr"/>
            <a:endParaRPr lang="en-US" sz="1800" dirty="0"/>
          </a:p>
        </p:txBody>
      </p:sp>
      <p:sp>
        <p:nvSpPr>
          <p:cNvPr id="6" name="Content Placeholder 2">
            <a:extLst>
              <a:ext uri="{FF2B5EF4-FFF2-40B4-BE49-F238E27FC236}">
                <a16:creationId xmlns:a16="http://schemas.microsoft.com/office/drawing/2014/main" id="{A874F65F-D326-4448-970D-B782EAA18806}"/>
              </a:ext>
            </a:extLst>
          </p:cNvPr>
          <p:cNvSpPr txBox="1">
            <a:spLocks/>
          </p:cNvSpPr>
          <p:nvPr/>
        </p:nvSpPr>
        <p:spPr>
          <a:xfrm>
            <a:off x="1145735" y="2088329"/>
            <a:ext cx="8932544" cy="380242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800" b="1" dirty="0">
                <a:solidFill>
                  <a:schemeClr val="tx1"/>
                </a:solidFill>
              </a:rPr>
              <a:t>Clutter and noise</a:t>
            </a:r>
          </a:p>
          <a:p>
            <a:pPr algn="ctr"/>
            <a:endParaRPr lang="en-US" sz="2800" b="1" dirty="0">
              <a:solidFill>
                <a:schemeClr val="tx1"/>
              </a:solidFill>
            </a:endParaRPr>
          </a:p>
          <a:p>
            <a:pPr algn="ctr"/>
            <a:r>
              <a:rPr lang="en-US" sz="2800" b="1" dirty="0">
                <a:solidFill>
                  <a:schemeClr val="tx1"/>
                </a:solidFill>
              </a:rPr>
              <a:t>Maneuverable target</a:t>
            </a:r>
            <a:r>
              <a:rPr lang="en-US" sz="2800" dirty="0">
                <a:solidFill>
                  <a:schemeClr val="tx1"/>
                </a:solidFill>
              </a:rPr>
              <a:t> </a:t>
            </a:r>
          </a:p>
          <a:p>
            <a:pPr algn="ctr"/>
            <a:endParaRPr lang="en-US" sz="2800" dirty="0">
              <a:solidFill>
                <a:schemeClr val="tx1"/>
              </a:solidFill>
            </a:endParaRPr>
          </a:p>
          <a:p>
            <a:pPr algn="ctr"/>
            <a:r>
              <a:rPr lang="en-US" sz="2800" b="1" dirty="0">
                <a:solidFill>
                  <a:schemeClr val="tx1"/>
                </a:solidFill>
              </a:rPr>
              <a:t>Uncertain Data association</a:t>
            </a:r>
            <a:r>
              <a:rPr lang="en-US" sz="2800" dirty="0">
                <a:solidFill>
                  <a:schemeClr val="tx1"/>
                </a:solidFill>
              </a:rPr>
              <a:t> </a:t>
            </a:r>
          </a:p>
          <a:p>
            <a:pPr algn="ctr"/>
            <a:endParaRPr lang="en-US" sz="2800" dirty="0">
              <a:solidFill>
                <a:schemeClr val="tx1"/>
              </a:solidFill>
            </a:endParaRPr>
          </a:p>
          <a:p>
            <a:pPr algn="ctr"/>
            <a:r>
              <a:rPr lang="en-US" sz="2800" b="1" dirty="0">
                <a:solidFill>
                  <a:schemeClr val="tx1"/>
                </a:solidFill>
              </a:rPr>
              <a:t>Real-time</a:t>
            </a:r>
            <a:r>
              <a:rPr lang="en-US" sz="2800" dirty="0">
                <a:solidFill>
                  <a:schemeClr val="tx1"/>
                </a:solidFill>
              </a:rPr>
              <a:t>  </a:t>
            </a:r>
          </a:p>
          <a:p>
            <a:pPr algn="ctr"/>
            <a:endParaRPr lang="en-US" sz="1800" dirty="0"/>
          </a:p>
        </p:txBody>
      </p:sp>
    </p:spTree>
    <p:extLst>
      <p:ext uri="{BB962C8B-B14F-4D97-AF65-F5344CB8AC3E}">
        <p14:creationId xmlns:p14="http://schemas.microsoft.com/office/powerpoint/2010/main" val="3001555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Tracking Algorithms</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512509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457200" indent="-457200">
              <a:buFont typeface="Wingdings" panose="05000000000000000000" pitchFamily="2" charset="2"/>
              <a:buChar char="Ø"/>
            </a:pPr>
            <a:r>
              <a:rPr lang="en-US" sz="2800" b="1" i="1" dirty="0">
                <a:solidFill>
                  <a:schemeClr val="tx1"/>
                </a:solidFill>
                <a:effectLst>
                  <a:glow>
                    <a:srgbClr val="000000"/>
                  </a:glow>
                  <a:outerShdw sx="0" sy="0">
                    <a:srgbClr val="000000"/>
                  </a:outerShdw>
                  <a:reflection stA="0" endPos="0" fadeDir="0" sx="0" sy="0"/>
                </a:effectLst>
              </a:rPr>
              <a:t>Detect Before Track (DBT)</a:t>
            </a:r>
          </a:p>
          <a:p>
            <a:pPr marL="914400" lvl="1" indent="-457200" algn="l">
              <a:buFont typeface="Wingdings" panose="05000000000000000000" pitchFamily="2" charset="2"/>
              <a:buChar char="Ø"/>
            </a:pPr>
            <a:r>
              <a:rPr lang="en-US" sz="2800" dirty="0">
                <a:solidFill>
                  <a:schemeClr val="tx1"/>
                </a:solidFill>
              </a:rPr>
              <a:t>Threshold sensor measurement model </a:t>
            </a:r>
            <a:endParaRPr lang="en-US" sz="2500" dirty="0">
              <a:solidFill>
                <a:schemeClr val="tx1"/>
              </a:solidFill>
            </a:endParaRPr>
          </a:p>
          <a:p>
            <a:pPr marL="914400" lvl="1" indent="-457200" algn="l">
              <a:buFont typeface="Wingdings" panose="05000000000000000000" pitchFamily="2" charset="2"/>
              <a:buChar char="Ø"/>
            </a:pPr>
            <a:r>
              <a:rPr lang="en-US" sz="2500" dirty="0">
                <a:solidFill>
                  <a:schemeClr val="tx1"/>
                </a:solidFill>
              </a:rPr>
              <a:t>high SNR scenarios</a:t>
            </a:r>
          </a:p>
          <a:p>
            <a:pPr lvl="1" algn="l"/>
            <a:endParaRPr lang="en-US" sz="2500" b="1" i="1" dirty="0">
              <a:solidFill>
                <a:schemeClr val="tx1"/>
              </a:solidFill>
              <a:effectLst>
                <a:glow>
                  <a:srgbClr val="000000"/>
                </a:glow>
                <a:outerShdw sx="0" sy="0">
                  <a:srgbClr val="000000"/>
                </a:outerShdw>
                <a:reflection stA="0" endPos="0" fadeDir="0" sx="0" sy="0"/>
              </a:effectLst>
            </a:endParaRPr>
          </a:p>
          <a:p>
            <a:pPr marL="457200" indent="-457200">
              <a:buFont typeface="Wingdings" panose="05000000000000000000" pitchFamily="2" charset="2"/>
              <a:buChar char="Ø"/>
            </a:pPr>
            <a:r>
              <a:rPr lang="en-US" sz="2800" b="1" i="1" dirty="0">
                <a:solidFill>
                  <a:schemeClr val="tx1"/>
                </a:solidFill>
                <a:effectLst>
                  <a:glow>
                    <a:srgbClr val="000000"/>
                  </a:glow>
                  <a:outerShdw sx="0" sy="0">
                    <a:srgbClr val="000000"/>
                  </a:outerShdw>
                  <a:reflection stA="0" endPos="0" fadeDir="0" sx="0" sy="0"/>
                </a:effectLst>
              </a:rPr>
              <a:t>Track Before Detect (TBD) </a:t>
            </a:r>
          </a:p>
          <a:p>
            <a:pPr marL="914400" lvl="1" indent="-457200" algn="l">
              <a:buFont typeface="Wingdings" panose="05000000000000000000" pitchFamily="2" charset="2"/>
              <a:buChar char="Ø"/>
            </a:pPr>
            <a:r>
              <a:rPr lang="en-US" sz="2500" dirty="0">
                <a:solidFill>
                  <a:schemeClr val="tx1"/>
                </a:solidFill>
              </a:rPr>
              <a:t>whole raw sensor</a:t>
            </a:r>
          </a:p>
          <a:p>
            <a:pPr marL="914400" lvl="1" indent="-457200" algn="l">
              <a:buFont typeface="Wingdings" panose="05000000000000000000" pitchFamily="2" charset="2"/>
              <a:buChar char="Ø"/>
            </a:pPr>
            <a:r>
              <a:rPr lang="en-US" sz="2500" dirty="0">
                <a:solidFill>
                  <a:schemeClr val="tx1"/>
                </a:solidFill>
              </a:rPr>
              <a:t>using a multi-frame to accumulate target information</a:t>
            </a:r>
          </a:p>
          <a:p>
            <a:pPr marL="914400" lvl="1" indent="-457200" algn="l">
              <a:buFont typeface="Wingdings" panose="05000000000000000000" pitchFamily="2" charset="2"/>
              <a:buChar char="Ø"/>
            </a:pPr>
            <a:r>
              <a:rPr lang="en-US" sz="2500" dirty="0">
                <a:solidFill>
                  <a:schemeClr val="tx1"/>
                </a:solidFill>
              </a:rPr>
              <a:t>low SNR scenarios</a:t>
            </a:r>
          </a:p>
          <a:p>
            <a:pPr marL="914400" lvl="1" indent="-457200" algn="l">
              <a:buFont typeface="Wingdings" panose="05000000000000000000" pitchFamily="2" charset="2"/>
              <a:buChar char="Ø"/>
            </a:pPr>
            <a:r>
              <a:rPr lang="en-US" sz="2500" dirty="0">
                <a:solidFill>
                  <a:schemeClr val="tx1"/>
                </a:solidFill>
              </a:rPr>
              <a:t>complex computation and delay</a:t>
            </a:r>
          </a:p>
          <a:p>
            <a:pPr lvl="1" algn="l"/>
            <a:endParaRPr lang="en-US" sz="2500" b="1" i="1" dirty="0">
              <a:solidFill>
                <a:schemeClr val="tx1"/>
              </a:solidFill>
              <a:effectLst>
                <a:glow>
                  <a:srgbClr val="000000"/>
                </a:glow>
                <a:outerShdw sx="0" sy="0">
                  <a:srgbClr val="000000"/>
                </a:outerShdw>
                <a:reflection stA="0" endPos="0" fadeDir="0" sx="0" sy="0"/>
              </a:effectLst>
            </a:endParaRPr>
          </a:p>
          <a:p>
            <a:pPr algn="ctr"/>
            <a:endParaRPr lang="en-US" sz="1800" dirty="0"/>
          </a:p>
          <a:p>
            <a:pPr algn="ctr"/>
            <a:endParaRPr lang="en-US" sz="1800" dirty="0"/>
          </a:p>
        </p:txBody>
      </p:sp>
    </p:spTree>
    <p:extLst>
      <p:ext uri="{BB962C8B-B14F-4D97-AF65-F5344CB8AC3E}">
        <p14:creationId xmlns:p14="http://schemas.microsoft.com/office/powerpoint/2010/main" val="21054174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i="1" dirty="0">
                <a:solidFill>
                  <a:schemeClr val="tx1"/>
                </a:solidFill>
                <a:effectLst>
                  <a:glow>
                    <a:srgbClr val="000000"/>
                  </a:glow>
                  <a:outerShdw sx="0" sy="0">
                    <a:srgbClr val="000000"/>
                  </a:outerShdw>
                  <a:reflection stA="0" endPos="0" fadeDir="0" sx="0" sy="0"/>
                </a:effectLst>
              </a:rPr>
              <a:t>Track Before Detect (TBD) - Tracking Algorithms</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45940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800100" lvl="1" indent="-342900" algn="l">
              <a:buFont typeface="Wingdings" panose="05000000000000000000" pitchFamily="2" charset="2"/>
              <a:buChar char="Ø"/>
            </a:pPr>
            <a:r>
              <a:rPr lang="en-US" sz="2800" b="1" dirty="0">
                <a:solidFill>
                  <a:schemeClr val="tx1"/>
                </a:solidFill>
                <a:effectLst>
                  <a:glow>
                    <a:srgbClr val="000000"/>
                  </a:glow>
                  <a:outerShdw sx="0" sy="0">
                    <a:srgbClr val="000000"/>
                  </a:outerShdw>
                  <a:reflection stA="0" endPos="0" fadeDir="0" sx="0" sy="0"/>
                </a:effectLst>
              </a:rPr>
              <a:t>Bayesian approaches</a:t>
            </a:r>
          </a:p>
          <a:p>
            <a:pPr marL="1257300" lvl="2" indent="-342900" algn="l">
              <a:buFont typeface="Wingdings" panose="05000000000000000000" pitchFamily="2" charset="2"/>
              <a:buChar char="Ø"/>
            </a:pPr>
            <a:r>
              <a:rPr lang="en-US" sz="2600" dirty="0">
                <a:solidFill>
                  <a:schemeClr val="tx1"/>
                </a:solidFill>
              </a:rPr>
              <a:t>Handle complicated target motion using recursive Bayesian filtering  approach.</a:t>
            </a:r>
          </a:p>
          <a:p>
            <a:pPr marL="1257300" lvl="2" indent="-342900" algn="l">
              <a:buFont typeface="Wingdings" panose="05000000000000000000" pitchFamily="2" charset="2"/>
              <a:buChar char="Ø"/>
            </a:pPr>
            <a:r>
              <a:rPr lang="en-US" sz="2600" dirty="0">
                <a:solidFill>
                  <a:schemeClr val="tx1"/>
                </a:solidFill>
              </a:rPr>
              <a:t>Substantial implementation cost (Particle filter)</a:t>
            </a:r>
          </a:p>
          <a:p>
            <a:pPr marL="800100" lvl="1" indent="-342900" algn="l">
              <a:buFont typeface="Wingdings" panose="05000000000000000000" pitchFamily="2" charset="2"/>
              <a:buChar char="Ø"/>
            </a:pPr>
            <a:endParaRPr lang="en-US" sz="2800" b="1" dirty="0">
              <a:solidFill>
                <a:schemeClr val="tx1"/>
              </a:solidFill>
              <a:effectLst>
                <a:glow>
                  <a:srgbClr val="000000"/>
                </a:glow>
                <a:outerShdw sx="0" sy="0">
                  <a:srgbClr val="000000"/>
                </a:outerShdw>
                <a:reflection stA="0" endPos="0" fadeDir="0" sx="0" sy="0"/>
              </a:effectLst>
            </a:endParaRPr>
          </a:p>
          <a:p>
            <a:pPr marL="800100" lvl="1" indent="-342900" algn="l">
              <a:buFont typeface="Wingdings" panose="05000000000000000000" pitchFamily="2" charset="2"/>
              <a:buChar char="Ø"/>
            </a:pPr>
            <a:r>
              <a:rPr lang="en-US" sz="2800" b="1" dirty="0">
                <a:solidFill>
                  <a:schemeClr val="tx1"/>
                </a:solidFill>
                <a:effectLst>
                  <a:glow>
                    <a:srgbClr val="000000"/>
                  </a:glow>
                  <a:outerShdw sx="0" sy="0">
                    <a:srgbClr val="000000"/>
                  </a:outerShdw>
                  <a:reflection stA="0" endPos="0" fadeDir="0" sx="0" sy="0"/>
                </a:effectLst>
              </a:rPr>
              <a:t>Non-Bayesian approaches</a:t>
            </a:r>
          </a:p>
          <a:p>
            <a:pPr marL="1257300" lvl="2" indent="-342900" algn="l">
              <a:buFont typeface="Wingdings" panose="05000000000000000000" pitchFamily="2" charset="2"/>
              <a:buChar char="Ø"/>
            </a:pPr>
            <a:r>
              <a:rPr lang="en-US" sz="2600" dirty="0">
                <a:solidFill>
                  <a:schemeClr val="tx1"/>
                </a:solidFill>
              </a:rPr>
              <a:t>Accumulate energy based on the velocity feature &amp; use optimization algorithm. </a:t>
            </a:r>
          </a:p>
          <a:p>
            <a:pPr marL="1257300" lvl="2" indent="-342900" algn="l">
              <a:buFont typeface="Wingdings" panose="05000000000000000000" pitchFamily="2" charset="2"/>
              <a:buChar char="Ø"/>
            </a:pPr>
            <a:r>
              <a:rPr lang="en-US" sz="2600" dirty="0">
                <a:solidFill>
                  <a:schemeClr val="tx1"/>
                </a:solidFill>
              </a:rPr>
              <a:t>Efficient algorithms with real-time performance (Hough, Viterbi)</a:t>
            </a:r>
          </a:p>
          <a:p>
            <a:pPr algn="ctr"/>
            <a:endParaRPr lang="en-US" sz="1800" dirty="0"/>
          </a:p>
        </p:txBody>
      </p:sp>
    </p:spTree>
    <p:extLst>
      <p:ext uri="{BB962C8B-B14F-4D97-AF65-F5344CB8AC3E}">
        <p14:creationId xmlns:p14="http://schemas.microsoft.com/office/powerpoint/2010/main" val="5179904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Target Model</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847561" y="1212813"/>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000" dirty="0"/>
              <a:t>scenarios where the target trajectory constitute a straight line or as a chain of straight line segments (piecewise constant velocity target) assuming that the curved trajectory sampled can be well approximated by breaking it into intervals in which for each interval velocity is treated as a constant</a:t>
            </a:r>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41CBAA7E-E2EC-4869-AFA7-53749A9F717E}"/>
                  </a:ext>
                </a:extLst>
              </p:cNvPr>
              <p:cNvSpPr/>
              <p:nvPr/>
            </p:nvSpPr>
            <p:spPr>
              <a:xfrm>
                <a:off x="2305877" y="2363243"/>
                <a:ext cx="8815923" cy="4494757"/>
              </a:xfrm>
              <a:prstGeom prst="rect">
                <a:avLst/>
              </a:prstGeom>
            </p:spPr>
            <p:txBody>
              <a:bodyPr wrap="square">
                <a:spAutoFit/>
              </a:bodyPr>
              <a:lstStyle/>
              <a:p>
                <a:pPr indent="228600" algn="just">
                  <a:lnSpc>
                    <a:spcPct val="150000"/>
                  </a:lnSpc>
                  <a:spcAft>
                    <a:spcPts val="0"/>
                  </a:spcAft>
                </a:pPr>
                <a:r>
                  <a:rPr lang="en-US" dirty="0">
                    <a:latin typeface="David" panose="020E0502060401010101" pitchFamily="34" charset="-79"/>
                    <a:ea typeface="Times New Roman" panose="02020603050405020304" pitchFamily="18" charset="0"/>
                    <a:cs typeface="David" panose="020E0502060401010101" pitchFamily="34" charset="-79"/>
                  </a:rPr>
                  <a:t>The target state at time </a:t>
                </a: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𝑖</m:t>
                    </m:r>
                    <m:r>
                      <a:rPr lang="en-US">
                        <a:latin typeface="Cambria Math" panose="02040503050406030204" pitchFamily="18" charset="0"/>
                        <a:ea typeface="Times New Roman" panose="02020603050405020304" pitchFamily="18" charset="0"/>
                        <a:cs typeface="David" panose="020E0502060401010101" pitchFamily="34" charset="-79"/>
                      </a:rPr>
                      <m:t>,</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𝑣</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a:latin typeface="Cambria Math" panose="02040503050406030204" pitchFamily="18" charset="0"/>
                        <a:ea typeface="Times New Roman" panose="02020603050405020304" pitchFamily="18" charset="0"/>
                        <a:cs typeface="David" panose="020E0502060401010101" pitchFamily="34" charset="-79"/>
                      </a:rPr>
                      <m:t> </m:t>
                    </m:r>
                  </m:oMath>
                </a14:m>
                <a:r>
                  <a:rPr lang="en-US" dirty="0">
                    <a:latin typeface="David" panose="020E0502060401010101" pitchFamily="34" charset="-79"/>
                    <a:ea typeface="Times New Roman" panose="02020603050405020304" pitchFamily="18" charset="0"/>
                    <a:cs typeface="David" panose="020E0502060401010101" pitchFamily="34" charset="-79"/>
                  </a:rPr>
                  <a:t>consists of the target position and its first derivative. </a:t>
                </a:r>
              </a:p>
              <a:p>
                <a:pPr marL="1371600" indent="457200" algn="just">
                  <a:lnSpc>
                    <a:spcPct val="150000"/>
                  </a:lnSpc>
                  <a:spcAft>
                    <a:spcPts val="0"/>
                  </a:spcAft>
                </a:pP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𝑣</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m:t>
                    </m:r>
                    <m:sSup>
                      <m:sSupPr>
                        <m:ctrlPr>
                          <a:rPr lang="en-US" i="1">
                            <a:latin typeface="Cambria Math" panose="02040503050406030204" pitchFamily="18" charset="0"/>
                            <a:ea typeface="Times New Roman" panose="02020603050405020304" pitchFamily="18" charset="0"/>
                            <a:cs typeface="David" panose="020E0502060401010101" pitchFamily="34" charset="-79"/>
                          </a:rPr>
                        </m:ctrlPr>
                      </m:sSupPr>
                      <m:e>
                        <m:d>
                          <m:dPr>
                            <m:begChr m:val="["/>
                            <m:endChr m:val="]"/>
                            <m:ctrlPr>
                              <a:rPr lang="en-US" i="1">
                                <a:latin typeface="Cambria Math" panose="02040503050406030204" pitchFamily="18" charset="0"/>
                                <a:ea typeface="Times New Roman" panose="02020603050405020304" pitchFamily="18" charset="0"/>
                                <a:cs typeface="David" panose="020E0502060401010101" pitchFamily="34" charset="-79"/>
                              </a:rPr>
                            </m:ctrlPr>
                          </m:dPr>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𝑦</m:t>
                                </m:r>
                              </m:e>
                              <m:sub>
                                <m:r>
                                  <a:rPr lang="en-US" i="1">
                                    <a:latin typeface="Cambria Math" panose="02040503050406030204" pitchFamily="18" charset="0"/>
                                    <a:ea typeface="Times New Roman" panose="02020603050405020304" pitchFamily="18" charset="0"/>
                                    <a:cs typeface="David" panose="020E0502060401010101" pitchFamily="34" charset="-79"/>
                                  </a:rPr>
                                  <m:t>𝑖</m:t>
                                </m:r>
                                <m:r>
                                  <a:rPr lang="en-US" i="1">
                                    <a:latin typeface="Cambria Math" panose="02040503050406030204" pitchFamily="18" charset="0"/>
                                    <a:ea typeface="Times New Roman" panose="02020603050405020304" pitchFamily="18" charset="0"/>
                                    <a:cs typeface="David" panose="020E0502060401010101" pitchFamily="34" charset="-79"/>
                                  </a:rPr>
                                  <m:t> </m:t>
                                </m:r>
                              </m:sub>
                            </m:sSub>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acc>
                                  <m:accPr>
                                    <m:chr m:val="̇"/>
                                    <m:ctrlPr>
                                      <a:rPr lang="en-US" i="1">
                                        <a:latin typeface="Cambria Math" panose="02040503050406030204" pitchFamily="18" charset="0"/>
                                        <a:ea typeface="Times New Roman" panose="02020603050405020304" pitchFamily="18" charset="0"/>
                                        <a:cs typeface="David" panose="020E0502060401010101" pitchFamily="34" charset="-79"/>
                                      </a:rPr>
                                    </m:ctrlPr>
                                  </m:accPr>
                                  <m:e>
                                    <m:r>
                                      <a:rPr lang="en-US" i="1">
                                        <a:latin typeface="Cambria Math" panose="02040503050406030204" pitchFamily="18" charset="0"/>
                                        <a:ea typeface="Times New Roman" panose="02020603050405020304" pitchFamily="18" charset="0"/>
                                        <a:cs typeface="David" panose="020E0502060401010101" pitchFamily="34" charset="-79"/>
                                      </a:rPr>
                                      <m:t>𝑦</m:t>
                                    </m:r>
                                  </m:e>
                                </m:acc>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 </m:t>
                                </m:r>
                                <m:r>
                                  <a:rPr lang="en-US" i="1">
                                    <a:latin typeface="Cambria Math" panose="02040503050406030204" pitchFamily="18" charset="0"/>
                                    <a:ea typeface="Times New Roman" panose="02020603050405020304" pitchFamily="18" charset="0"/>
                                    <a:cs typeface="David" panose="020E0502060401010101" pitchFamily="34" charset="-79"/>
                                  </a:rPr>
                                  <m:t>𝑧</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acc>
                                  <m:accPr>
                                    <m:chr m:val="̇"/>
                                    <m:ctrlPr>
                                      <a:rPr lang="en-US" i="1">
                                        <a:latin typeface="Cambria Math" panose="02040503050406030204" pitchFamily="18" charset="0"/>
                                        <a:ea typeface="Times New Roman" panose="02020603050405020304" pitchFamily="18" charset="0"/>
                                        <a:cs typeface="David" panose="020E0502060401010101" pitchFamily="34" charset="-79"/>
                                      </a:rPr>
                                    </m:ctrlPr>
                                  </m:accPr>
                                  <m:e>
                                    <m:r>
                                      <a:rPr lang="en-US" i="1">
                                        <a:latin typeface="Cambria Math" panose="02040503050406030204" pitchFamily="18" charset="0"/>
                                        <a:ea typeface="Times New Roman" panose="02020603050405020304" pitchFamily="18" charset="0"/>
                                        <a:cs typeface="David" panose="020E0502060401010101" pitchFamily="34" charset="-79"/>
                                      </a:rPr>
                                      <m:t>𝑧</m:t>
                                    </m:r>
                                  </m:e>
                                </m:acc>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e>
                        </m:d>
                      </m:e>
                      <m:sup>
                        <m:r>
                          <a:rPr lang="en-US" i="1">
                            <a:latin typeface="Cambria Math" panose="02040503050406030204" pitchFamily="18" charset="0"/>
                            <a:ea typeface="Times New Roman" panose="02020603050405020304" pitchFamily="18" charset="0"/>
                            <a:cs typeface="David" panose="020E0502060401010101" pitchFamily="34" charset="-79"/>
                          </a:rPr>
                          <m:t>𝑇</m:t>
                        </m:r>
                      </m:sup>
                    </m:sSup>
                  </m:oMath>
                </a14:m>
                <a:r>
                  <a:rPr lang="en-US" i="1" dirty="0">
                    <a:latin typeface="Cambria Math" panose="02040503050406030204" pitchFamily="18" charset="0"/>
                    <a:ea typeface="Times New Roman" panose="02020603050405020304" pitchFamily="18" charset="0"/>
                    <a:cs typeface="David" panose="020E0502060401010101" pitchFamily="34" charset="-79"/>
                  </a:rPr>
                  <a:t>					</a:t>
                </a: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just">
                  <a:lnSpc>
                    <a:spcPct val="150000"/>
                  </a:lnSpc>
                  <a:spcAft>
                    <a:spcPts val="0"/>
                  </a:spcAft>
                </a:pPr>
                <a:r>
                  <a:rPr lang="en-US" dirty="0">
                    <a:latin typeface="David" panose="020E0502060401010101" pitchFamily="34" charset="-79"/>
                    <a:ea typeface="Times New Roman" panose="02020603050405020304" pitchFamily="18" charset="0"/>
                    <a:cs typeface="David" panose="020E0502060401010101" pitchFamily="34" charset="-79"/>
                  </a:rPr>
                  <a:t>The next linear stochastic process models the state progression </a:t>
                </a:r>
              </a:p>
              <a:p>
                <a:pPr marL="1371600" indent="457200" algn="just">
                  <a:lnSpc>
                    <a:spcPct val="150000"/>
                  </a:lnSpc>
                  <a:spcAft>
                    <a:spcPts val="0"/>
                  </a:spcAft>
                </a:pP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𝑣</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r>
                      <a:rPr lang="en-US" i="1">
                        <a:latin typeface="Cambria Math" panose="02040503050406030204" pitchFamily="18" charset="0"/>
                        <a:ea typeface="Times New Roman" panose="02020603050405020304" pitchFamily="18" charset="0"/>
                        <a:cs typeface="David" panose="020E0502060401010101" pitchFamily="34" charset="-79"/>
                      </a:rPr>
                      <m:t>𝐴</m:t>
                    </m:r>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𝑣</m:t>
                        </m:r>
                      </m:e>
                      <m:sub>
                        <m:r>
                          <a:rPr lang="en-US" i="1">
                            <a:latin typeface="Cambria Math" panose="02040503050406030204" pitchFamily="18" charset="0"/>
                            <a:ea typeface="Times New Roman" panose="02020603050405020304" pitchFamily="18" charset="0"/>
                            <a:cs typeface="David" panose="020E0502060401010101" pitchFamily="34" charset="-79"/>
                          </a:rPr>
                          <m:t>𝑖</m:t>
                        </m:r>
                        <m:r>
                          <a:rPr lang="en-US" i="1">
                            <a:latin typeface="Cambria Math" panose="02040503050406030204" pitchFamily="18" charset="0"/>
                            <a:ea typeface="Times New Roman" panose="02020603050405020304" pitchFamily="18" charset="0"/>
                            <a:cs typeface="David" panose="020E0502060401010101" pitchFamily="34" charset="-79"/>
                          </a:rPr>
                          <m:t>−</m:t>
                        </m:r>
                        <m:r>
                          <a:rPr lang="en-US" i="1">
                            <a:latin typeface="Cambria Math" panose="02040503050406030204" pitchFamily="18" charset="0"/>
                            <a:ea typeface="Times New Roman" panose="02020603050405020304" pitchFamily="18" charset="0"/>
                            <a:cs typeface="David" panose="020E0502060401010101" pitchFamily="34" charset="-79"/>
                          </a:rPr>
                          <m:t>1</m:t>
                        </m:r>
                      </m:sub>
                    </m:sSub>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oMath>
                </a14:m>
                <a:r>
                  <a:rPr lang="en-US" i="1" dirty="0">
                    <a:latin typeface="Cambria Math" panose="02040503050406030204" pitchFamily="18" charset="0"/>
                    <a:ea typeface="Times New Roman" panose="02020603050405020304" pitchFamily="18" charset="0"/>
                    <a:cs typeface="David" panose="020E0502060401010101" pitchFamily="34" charset="-79"/>
                  </a:rPr>
                  <a:t> 					</a:t>
                </a: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just">
                  <a:lnSpc>
                    <a:spcPct val="150000"/>
                  </a:lnSpc>
                  <a:spcAft>
                    <a:spcPts val="0"/>
                  </a:spcAft>
                </a:pPr>
                <a:r>
                  <a:rPr lang="en-US" dirty="0">
                    <a:latin typeface="David" panose="020E0502060401010101" pitchFamily="34" charset="-79"/>
                    <a:ea typeface="Times New Roman" panose="02020603050405020304" pitchFamily="18" charset="0"/>
                    <a:cs typeface="David" panose="020E0502060401010101" pitchFamily="34" charset="-79"/>
                  </a:rPr>
                  <a:t>Where </a:t>
                </a: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oMath>
                </a14:m>
                <a:r>
                  <a:rPr lang="en-US" dirty="0">
                    <a:latin typeface="David" panose="020E0502060401010101" pitchFamily="34" charset="-79"/>
                    <a:ea typeface="Times New Roman" panose="02020603050405020304" pitchFamily="18" charset="0"/>
                    <a:cs typeface="David" panose="020E0502060401010101" pitchFamily="34" charset="-79"/>
                  </a:rPr>
                  <a:t> denotes a model noise and </a:t>
                </a:r>
                <a:r>
                  <a:rPr lang="en-US" i="1" dirty="0">
                    <a:latin typeface="David" panose="020E0502060401010101" pitchFamily="34" charset="-79"/>
                    <a:ea typeface="Times New Roman" panose="02020603050405020304" pitchFamily="18" charset="0"/>
                    <a:cs typeface="David" panose="020E0502060401010101" pitchFamily="34" charset="-79"/>
                  </a:rPr>
                  <a:t>A</a:t>
                </a:r>
                <a:r>
                  <a:rPr lang="en-US" dirty="0">
                    <a:latin typeface="David" panose="020E0502060401010101" pitchFamily="34" charset="-79"/>
                    <a:ea typeface="Times New Roman" panose="02020603050405020304" pitchFamily="18" charset="0"/>
                    <a:cs typeface="David" panose="020E0502060401010101" pitchFamily="34" charset="-79"/>
                  </a:rPr>
                  <a:t> denotes the transition matrix </a:t>
                </a:r>
              </a:p>
              <a:p>
                <a:pPr algn="just">
                  <a:lnSpc>
                    <a:spcPct val="150000"/>
                  </a:lnSpc>
                  <a:spcAft>
                    <a:spcPts val="0"/>
                  </a:spcAft>
                </a:pPr>
                <a:r>
                  <a:rPr lang="en-US" i="1" dirty="0">
                    <a:latin typeface="Cambria Math" panose="02040503050406030204" pitchFamily="18" charset="0"/>
                    <a:ea typeface="Times New Roman" panose="02020603050405020304" pitchFamily="18" charset="0"/>
                    <a:cs typeface="David" panose="020E0502060401010101" pitchFamily="34" charset="-79"/>
                  </a:rPr>
                  <a:t>                         </a:t>
                </a: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𝐴</m:t>
                    </m:r>
                    <m:r>
                      <a:rPr lang="en-US" i="1">
                        <a:latin typeface="Cambria Math" panose="02040503050406030204" pitchFamily="18" charset="0"/>
                        <a:ea typeface="Times New Roman" panose="02020603050405020304" pitchFamily="18" charset="0"/>
                        <a:cs typeface="David" panose="020E0502060401010101" pitchFamily="34" charset="-79"/>
                      </a:rPr>
                      <m:t> = </m:t>
                    </m:r>
                    <m:d>
                      <m:dPr>
                        <m:begChr m:val="|"/>
                        <m:endChr m:val="|"/>
                        <m:ctrlPr>
                          <a:rPr lang="en-US" i="1">
                            <a:latin typeface="Cambria Math" panose="02040503050406030204" pitchFamily="18" charset="0"/>
                            <a:ea typeface="Times New Roman" panose="02020603050405020304" pitchFamily="18" charset="0"/>
                            <a:cs typeface="David" panose="020E0502060401010101" pitchFamily="34" charset="-79"/>
                          </a:rPr>
                        </m:ctrlPr>
                      </m:dPr>
                      <m:e>
                        <m:m>
                          <m:mPr>
                            <m:mcs>
                              <m:mc>
                                <m:mcPr>
                                  <m:count m:val="2"/>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𝐴</m:t>
                                  </m:r>
                                </m:e>
                                <m:sub>
                                  <m:r>
                                    <a:rPr lang="en-US" i="1">
                                      <a:latin typeface="Cambria Math" panose="02040503050406030204" pitchFamily="18" charset="0"/>
                                      <a:ea typeface="Times New Roman" panose="02020603050405020304" pitchFamily="18" charset="0"/>
                                      <a:cs typeface="David" panose="020E0502060401010101" pitchFamily="34" charset="-79"/>
                                    </a:rPr>
                                    <m:t>𝑘</m:t>
                                  </m:r>
                                </m:sub>
                              </m:sSub>
                            </m:e>
                            <m:e>
                              <m:r>
                                <a:rPr lang="en-US" i="1">
                                  <a:latin typeface="Cambria Math" panose="02040503050406030204" pitchFamily="18" charset="0"/>
                                  <a:ea typeface="Times New Roman" panose="02020603050405020304" pitchFamily="18" charset="0"/>
                                  <a:cs typeface="David" panose="020E0502060401010101" pitchFamily="34" charset="-79"/>
                                </a:rPr>
                                <m:t>0</m:t>
                              </m:r>
                            </m:e>
                          </m:mr>
                          <m:mr>
                            <m:e>
                              <m:r>
                                <a:rPr lang="en-US" i="1">
                                  <a:latin typeface="Cambria Math" panose="02040503050406030204" pitchFamily="18" charset="0"/>
                                  <a:ea typeface="Times New Roman" panose="02020603050405020304" pitchFamily="18" charset="0"/>
                                  <a:cs typeface="David" panose="020E0502060401010101" pitchFamily="34" charset="-79"/>
                                </a:rPr>
                                <m:t>0</m:t>
                              </m:r>
                            </m:e>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𝐴</m:t>
                                  </m:r>
                                </m:e>
                                <m:sub>
                                  <m:r>
                                    <a:rPr lang="en-US" i="1">
                                      <a:latin typeface="Cambria Math" panose="02040503050406030204" pitchFamily="18" charset="0"/>
                                      <a:ea typeface="Times New Roman" panose="02020603050405020304" pitchFamily="18" charset="0"/>
                                      <a:cs typeface="David" panose="020E0502060401010101" pitchFamily="34" charset="-79"/>
                                    </a:rPr>
                                    <m:t>𝑘</m:t>
                                  </m:r>
                                </m:sub>
                              </m:sSub>
                            </m:e>
                          </m:mr>
                        </m:m>
                      </m:e>
                    </m:d>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𝐴</m:t>
                        </m:r>
                      </m:e>
                      <m:sub>
                        <m:r>
                          <a:rPr lang="en-US" i="1">
                            <a:latin typeface="Cambria Math" panose="02040503050406030204" pitchFamily="18" charset="0"/>
                            <a:ea typeface="Times New Roman" panose="02020603050405020304" pitchFamily="18" charset="0"/>
                            <a:cs typeface="David" panose="020E0502060401010101" pitchFamily="34" charset="-79"/>
                          </a:rPr>
                          <m:t>𝑘</m:t>
                        </m:r>
                      </m:sub>
                    </m:sSub>
                    <m:r>
                      <a:rPr lang="en-US" i="1">
                        <a:latin typeface="Cambria Math" panose="02040503050406030204" pitchFamily="18" charset="0"/>
                        <a:ea typeface="Times New Roman" panose="02020603050405020304" pitchFamily="18" charset="0"/>
                        <a:cs typeface="David" panose="020E0502060401010101" pitchFamily="34" charset="-79"/>
                      </a:rPr>
                      <m:t>=</m:t>
                    </m:r>
                    <m:d>
                      <m:dPr>
                        <m:begChr m:val="["/>
                        <m:endChr m:val="]"/>
                        <m:ctrlPr>
                          <a:rPr lang="en-US" i="1">
                            <a:latin typeface="Cambria Math" panose="02040503050406030204" pitchFamily="18" charset="0"/>
                            <a:ea typeface="Times New Roman" panose="02020603050405020304" pitchFamily="18" charset="0"/>
                            <a:cs typeface="David" panose="020E0502060401010101" pitchFamily="34" charset="-79"/>
                          </a:rPr>
                        </m:ctrlPr>
                      </m:dPr>
                      <m:e>
                        <m:m>
                          <m:mPr>
                            <m:mcs>
                              <m:mc>
                                <m:mcPr>
                                  <m:count m:val="2"/>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r>
                                <a:rPr lang="en-US" i="1">
                                  <a:latin typeface="Cambria Math" panose="02040503050406030204" pitchFamily="18" charset="0"/>
                                  <a:ea typeface="Times New Roman" panose="02020603050405020304" pitchFamily="18" charset="0"/>
                                  <a:cs typeface="David" panose="020E0502060401010101" pitchFamily="34" charset="-79"/>
                                </a:rPr>
                                <m:t>1</m:t>
                              </m:r>
                            </m:e>
                            <m:e>
                              <m:r>
                                <a:rPr lang="en-US" i="1">
                                  <a:latin typeface="Cambria Math" panose="02040503050406030204" pitchFamily="18" charset="0"/>
                                  <a:ea typeface="Times New Roman" panose="02020603050405020304" pitchFamily="18" charset="0"/>
                                  <a:cs typeface="David" panose="020E0502060401010101" pitchFamily="34" charset="-79"/>
                                </a:rPr>
                                <m:t>∆</m:t>
                              </m:r>
                              <m:r>
                                <a:rPr lang="en-US" i="1">
                                  <a:latin typeface="Cambria Math" panose="02040503050406030204" pitchFamily="18" charset="0"/>
                                  <a:ea typeface="Times New Roman" panose="02020603050405020304" pitchFamily="18" charset="0"/>
                                  <a:cs typeface="David" panose="020E0502060401010101" pitchFamily="34" charset="-79"/>
                                </a:rPr>
                                <m:t>𝑥</m:t>
                              </m:r>
                            </m:e>
                          </m:mr>
                          <m:mr>
                            <m:e>
                              <m:r>
                                <a:rPr lang="en-US" i="1">
                                  <a:latin typeface="Cambria Math" panose="02040503050406030204" pitchFamily="18" charset="0"/>
                                  <a:ea typeface="Times New Roman" panose="02020603050405020304" pitchFamily="18" charset="0"/>
                                  <a:cs typeface="David" panose="020E0502060401010101" pitchFamily="34" charset="-79"/>
                                </a:rPr>
                                <m:t>0</m:t>
                              </m:r>
                            </m:e>
                            <m:e>
                              <m:r>
                                <a:rPr lang="en-US" i="1">
                                  <a:latin typeface="Cambria Math" panose="02040503050406030204" pitchFamily="18" charset="0"/>
                                  <a:ea typeface="Times New Roman" panose="02020603050405020304" pitchFamily="18" charset="0"/>
                                  <a:cs typeface="David" panose="020E0502060401010101" pitchFamily="34" charset="-79"/>
                                </a:rPr>
                                <m:t>1</m:t>
                              </m:r>
                            </m:e>
                          </m:mr>
                        </m:m>
                      </m:e>
                    </m:d>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m:t>
                    </m:r>
                    <m:d>
                      <m:dPr>
                        <m:begChr m:val="["/>
                        <m:endChr m:val="]"/>
                        <m:ctrlPr>
                          <a:rPr lang="en-US" i="1">
                            <a:latin typeface="Cambria Math" panose="02040503050406030204" pitchFamily="18" charset="0"/>
                            <a:ea typeface="Times New Roman" panose="02020603050405020304" pitchFamily="18" charset="0"/>
                            <a:cs typeface="David" panose="020E0502060401010101" pitchFamily="34" charset="-79"/>
                          </a:rPr>
                        </m:ctrlPr>
                      </m:dPr>
                      <m:e>
                        <m:m>
                          <m:mPr>
                            <m:mcs>
                              <m:mc>
                                <m:mcPr>
                                  <m:count m:val="1"/>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r>
                                <a:rPr lang="en-US" i="1">
                                  <a:latin typeface="Cambria Math" panose="02040503050406030204" pitchFamily="18" charset="0"/>
                                  <a:ea typeface="Times New Roman" panose="02020603050405020304" pitchFamily="18" charset="0"/>
                                  <a:cs typeface="David" panose="020E0502060401010101" pitchFamily="34" charset="-79"/>
                                </a:rPr>
                                <m:t>0</m:t>
                              </m:r>
                            </m:e>
                          </m:mr>
                          <m:mr>
                            <m:e>
                              <m:m>
                                <m:mPr>
                                  <m:mcs>
                                    <m:mc>
                                      <m:mcPr>
                                        <m:count m:val="1"/>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𝑦𝑖</m:t>
                                        </m:r>
                                      </m:sub>
                                    </m:sSub>
                                  </m:e>
                                </m:mr>
                                <m:mr>
                                  <m:e>
                                    <m:m>
                                      <m:mPr>
                                        <m:mcs>
                                          <m:mc>
                                            <m:mcPr>
                                              <m:count m:val="1"/>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r>
                                            <a:rPr lang="en-US" i="1">
                                              <a:latin typeface="Cambria Math" panose="02040503050406030204" pitchFamily="18" charset="0"/>
                                              <a:ea typeface="Times New Roman" panose="02020603050405020304" pitchFamily="18" charset="0"/>
                                              <a:cs typeface="David" panose="020E0502060401010101" pitchFamily="34" charset="-79"/>
                                            </a:rPr>
                                            <m:t>0</m:t>
                                          </m:r>
                                        </m:e>
                                      </m:mr>
                                      <m:mr>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𝑧𝑖</m:t>
                                              </m:r>
                                            </m:sub>
                                          </m:sSub>
                                        </m:e>
                                      </m:mr>
                                    </m:m>
                                  </m:e>
                                </m:mr>
                              </m:m>
                            </m:e>
                          </m:mr>
                        </m:m>
                      </m:e>
                    </m:d>
                  </m:oMath>
                </a14:m>
                <a:r>
                  <a:rPr lang="en-US" i="1" dirty="0">
                    <a:latin typeface="Cambria Math" panose="02040503050406030204" pitchFamily="18" charset="0"/>
                    <a:ea typeface="Times New Roman" panose="02020603050405020304" pitchFamily="18" charset="0"/>
                    <a:cs typeface="David" panose="020E0502060401010101" pitchFamily="34" charset="-79"/>
                  </a:rPr>
                  <a:t>  	             </a:t>
                </a:r>
                <a:r>
                  <a:rPr lang="en-US" sz="1050" i="1" dirty="0">
                    <a:effectLst/>
                    <a:latin typeface="Cambria Math" panose="02040503050406030204" pitchFamily="18" charset="0"/>
                    <a:ea typeface="Times New Roman" panose="02020603050405020304" pitchFamily="18" charset="0"/>
                    <a:cs typeface="David" panose="020E0502060401010101" pitchFamily="34" charset="-79"/>
                  </a:rPr>
                  <a:t> </a:t>
                </a: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just">
                  <a:lnSpc>
                    <a:spcPct val="150000"/>
                  </a:lnSpc>
                  <a:spcAft>
                    <a:spcPts val="0"/>
                  </a:spcAft>
                </a:pPr>
                <a:r>
                  <a:rPr lang="en-US" dirty="0">
                    <a:latin typeface="David" panose="020E0502060401010101" pitchFamily="34" charset="-79"/>
                    <a:ea typeface="Times New Roman" panose="02020603050405020304" pitchFamily="18" charset="0"/>
                    <a:cs typeface="David" panose="020E0502060401010101" pitchFamily="34" charset="-79"/>
                  </a:rPr>
                  <a:t>With the next constrains:</a:t>
                </a:r>
                <a14:m>
                  <m:oMath xmlns:m="http://schemas.openxmlformats.org/officeDocument/2006/math">
                    <m:r>
                      <a:rPr lang="en-US" b="0" i="0" smtClean="0">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acc>
                          <m:accPr>
                            <m:chr m:val="̇"/>
                            <m:ctrlPr>
                              <a:rPr lang="en-US" i="1">
                                <a:latin typeface="Cambria Math" panose="02040503050406030204" pitchFamily="18" charset="0"/>
                                <a:ea typeface="Times New Roman" panose="02020603050405020304" pitchFamily="18" charset="0"/>
                                <a:cs typeface="David" panose="020E0502060401010101" pitchFamily="34" charset="-79"/>
                              </a:rPr>
                            </m:ctrlPr>
                          </m:accPr>
                          <m:e>
                            <m:r>
                              <a:rPr lang="en-US" i="1">
                                <a:latin typeface="Cambria Math" panose="02040503050406030204" pitchFamily="18" charset="0"/>
                                <a:ea typeface="Times New Roman" panose="02020603050405020304" pitchFamily="18" charset="0"/>
                                <a:cs typeface="David" panose="020E0502060401010101" pitchFamily="34" charset="-79"/>
                              </a:rPr>
                              <m:t>𝑦</m:t>
                            </m:r>
                          </m:e>
                        </m:acc>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oMath>
                </a14:m>
                <a:r>
                  <a:rPr lang="en-US" dirty="0">
                    <a:latin typeface="David" panose="020E0502060401010101" pitchFamily="34" charset="-79"/>
                    <a:ea typeface="Times New Roman" panose="02020603050405020304" pitchFamily="18" charset="0"/>
                    <a:cs typeface="David" panose="020E0502060401010101" pitchFamily="34" charset="-79"/>
                  </a:rPr>
                  <a:t>,</a:t>
                </a: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acc>
                          <m:accPr>
                            <m:chr m:val="̇"/>
                            <m:ctrlPr>
                              <a:rPr lang="en-US" i="1">
                                <a:latin typeface="Cambria Math" panose="02040503050406030204" pitchFamily="18" charset="0"/>
                                <a:ea typeface="Times New Roman" panose="02020603050405020304" pitchFamily="18" charset="0"/>
                                <a:cs typeface="David" panose="020E0502060401010101" pitchFamily="34" charset="-79"/>
                              </a:rPr>
                            </m:ctrlPr>
                          </m:accPr>
                          <m:e>
                            <m:r>
                              <a:rPr lang="en-US" i="1">
                                <a:latin typeface="Cambria Math" panose="02040503050406030204" pitchFamily="18" charset="0"/>
                                <a:ea typeface="Times New Roman" panose="02020603050405020304" pitchFamily="18" charset="0"/>
                                <a:cs typeface="David" panose="020E0502060401010101" pitchFamily="34" charset="-79"/>
                              </a:rPr>
                              <m:t>𝑧</m:t>
                            </m:r>
                          </m:e>
                        </m:acc>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oMath>
                </a14:m>
                <a:r>
                  <a:rPr lang="en-US" dirty="0">
                    <a:latin typeface="David" panose="020E0502060401010101" pitchFamily="34" charset="-79"/>
                    <a:ea typeface="Times New Roman" panose="02020603050405020304" pitchFamily="18" charset="0"/>
                    <a:cs typeface="David" panose="020E0502060401010101" pitchFamily="34" charset="-79"/>
                  </a:rPr>
                  <a:t> </a:t>
                </a: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 </m:t>
                    </m:r>
                    <m:r>
                      <a:rPr lang="en-US" i="1">
                        <a:latin typeface="Cambria Math" panose="02040503050406030204" pitchFamily="18" charset="0"/>
                        <a:ea typeface="Times New Roman" panose="02020603050405020304" pitchFamily="18" charset="0"/>
                        <a:cs typeface="David" panose="020E0502060401010101" pitchFamily="34" charset="-79"/>
                      </a:rPr>
                      <m:t>1</m:t>
                    </m:r>
                  </m:oMath>
                </a14:m>
                <a:r>
                  <a:rPr lang="en-US" dirty="0">
                    <a:latin typeface="David" panose="020E0502060401010101" pitchFamily="34" charset="-79"/>
                    <a:ea typeface="Times New Roman" panose="02020603050405020304" pitchFamily="18" charset="0"/>
                    <a:cs typeface="David" panose="020E0502060401010101" pitchFamily="34" charset="-79"/>
                  </a:rPr>
                  <a:t> pixel</a:t>
                </a:r>
              </a:p>
              <a:p>
                <a:pPr algn="ctr">
                  <a:lnSpc>
                    <a:spcPct val="150000"/>
                  </a:lnSpc>
                  <a:spcAft>
                    <a:spcPts val="0"/>
                  </a:spcAft>
                </a:pP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r>
                      <a:rPr lang="en-US" i="1">
                        <a:latin typeface="Cambria Math" panose="02040503050406030204" pitchFamily="18" charset="0"/>
                        <a:ea typeface="Times New Roman" panose="02020603050405020304" pitchFamily="18" charset="0"/>
                        <a:cs typeface="Calibri" panose="020F0502020204030204" pitchFamily="34" charset="0"/>
                      </a:rPr>
                      <m:t>𝒩</m:t>
                    </m:r>
                    <m:d>
                      <m:dPr>
                        <m:ctrlPr>
                          <a:rPr lang="en-US" i="1">
                            <a:latin typeface="Cambria Math" panose="02040503050406030204" pitchFamily="18" charset="0"/>
                            <a:ea typeface="Times New Roman" panose="02020603050405020304" pitchFamily="18" charset="0"/>
                            <a:cs typeface="Calibri" panose="020F0502020204030204" pitchFamily="34" charset="0"/>
                          </a:rPr>
                        </m:ctrlPr>
                      </m:dPr>
                      <m:e>
                        <m:r>
                          <a:rPr lang="en-US" i="1">
                            <a:latin typeface="Cambria Math" panose="02040503050406030204" pitchFamily="18" charset="0"/>
                            <a:ea typeface="Times New Roman" panose="02020603050405020304" pitchFamily="18" charset="0"/>
                            <a:cs typeface="Calibri" panose="020F0502020204030204" pitchFamily="34" charset="0"/>
                          </a:rPr>
                          <m:t>0</m:t>
                        </m:r>
                        <m:r>
                          <a:rPr lang="en-US" i="1">
                            <a:latin typeface="Cambria Math" panose="02040503050406030204" pitchFamily="18" charset="0"/>
                            <a:ea typeface="Times New Roman" panose="02020603050405020304" pitchFamily="18" charset="0"/>
                            <a:cs typeface="Calibri" panose="020F0502020204030204" pitchFamily="34" charset="0"/>
                          </a:rPr>
                          <m:t>,</m:t>
                        </m:r>
                        <m:r>
                          <a:rPr lang="en-US" i="1">
                            <a:latin typeface="Cambria Math" panose="02040503050406030204" pitchFamily="18" charset="0"/>
                            <a:ea typeface="Times New Roman" panose="02020603050405020304" pitchFamily="18" charset="0"/>
                            <a:cs typeface="Calibri" panose="020F0502020204030204" pitchFamily="34" charset="0"/>
                          </a:rPr>
                          <m:t>𝜎</m:t>
                        </m:r>
                      </m:e>
                    </m:d>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&lt; ± </m:t>
                    </m:r>
                    <m:r>
                      <a:rPr lang="en-US" i="1">
                        <a:latin typeface="Cambria Math" panose="02040503050406030204" pitchFamily="18" charset="0"/>
                        <a:ea typeface="Times New Roman" panose="02020603050405020304" pitchFamily="18" charset="0"/>
                        <a:cs typeface="David" panose="020E0502060401010101" pitchFamily="34" charset="-79"/>
                      </a:rPr>
                      <m:t>0</m:t>
                    </m:r>
                    <m:r>
                      <a:rPr lang="en-US" i="1">
                        <a:latin typeface="Cambria Math" panose="02040503050406030204" pitchFamily="18" charset="0"/>
                        <a:ea typeface="Times New Roman" panose="02020603050405020304" pitchFamily="18" charset="0"/>
                        <a:cs typeface="David" panose="020E0502060401010101" pitchFamily="34" charset="-79"/>
                      </a:rPr>
                      <m:t>.</m:t>
                    </m:r>
                    <m:r>
                      <a:rPr lang="en-US" i="1">
                        <a:latin typeface="Cambria Math" panose="02040503050406030204" pitchFamily="18" charset="0"/>
                        <a:ea typeface="Times New Roman" panose="02020603050405020304" pitchFamily="18" charset="0"/>
                        <a:cs typeface="David" panose="020E0502060401010101" pitchFamily="34" charset="-79"/>
                      </a:rPr>
                      <m:t>25</m:t>
                    </m:r>
                    <m:r>
                      <a:rPr lang="en-US" i="1">
                        <a:latin typeface="Cambria Math" panose="02040503050406030204" pitchFamily="18" charset="0"/>
                        <a:ea typeface="Times New Roman" panose="02020603050405020304" pitchFamily="18" charset="0"/>
                        <a:cs typeface="David" panose="020E0502060401010101" pitchFamily="34" charset="-79"/>
                      </a:rPr>
                      <m:t> </m:t>
                    </m:r>
                  </m:oMath>
                </a14:m>
                <a:r>
                  <a:rPr lang="en-US" i="1" dirty="0">
                    <a:latin typeface="David" panose="020E0502060401010101" pitchFamily="34" charset="-79"/>
                    <a:ea typeface="Times New Roman" panose="02020603050405020304" pitchFamily="18" charset="0"/>
                    <a:cs typeface="David" panose="020E0502060401010101" pitchFamily="34" charset="-79"/>
                  </a:rPr>
                  <a:t>pixel</a:t>
                </a:r>
                <a:endParaRPr lang="en-US" dirty="0">
                  <a:latin typeface="David" panose="020E0502060401010101" pitchFamily="34" charset="-79"/>
                  <a:ea typeface="Times New Roman" panose="02020603050405020304" pitchFamily="18" charset="0"/>
                  <a:cs typeface="David" panose="020E0502060401010101" pitchFamily="34" charset="-79"/>
                </a:endParaRPr>
              </a:p>
            </p:txBody>
          </p:sp>
        </mc:Choice>
        <mc:Fallback>
          <p:sp>
            <p:nvSpPr>
              <p:cNvPr id="2" name="Rectangle 1">
                <a:extLst>
                  <a:ext uri="{FF2B5EF4-FFF2-40B4-BE49-F238E27FC236}">
                    <a16:creationId xmlns:a16="http://schemas.microsoft.com/office/drawing/2014/main" id="{41CBAA7E-E2EC-4869-AFA7-53749A9F717E}"/>
                  </a:ext>
                </a:extLst>
              </p:cNvPr>
              <p:cNvSpPr>
                <a:spLocks noRot="1" noChangeAspect="1" noMove="1" noResize="1" noEditPoints="1" noAdjustHandles="1" noChangeArrowheads="1" noChangeShapeType="1" noTextEdit="1"/>
              </p:cNvSpPr>
              <p:nvPr/>
            </p:nvSpPr>
            <p:spPr>
              <a:xfrm>
                <a:off x="2305877" y="2363243"/>
                <a:ext cx="8815923" cy="4494757"/>
              </a:xfrm>
              <a:prstGeom prst="rect">
                <a:avLst/>
              </a:prstGeom>
              <a:blipFill>
                <a:blip r:embed="rId3"/>
                <a:stretch>
                  <a:fillRect b="-1221"/>
                </a:stretch>
              </a:blipFill>
            </p:spPr>
            <p:txBody>
              <a:bodyPr/>
              <a:lstStyle/>
              <a:p>
                <a:r>
                  <a:rPr lang="en-US">
                    <a:noFill/>
                  </a:rPr>
                  <a:t> </a:t>
                </a:r>
              </a:p>
            </p:txBody>
          </p:sp>
        </mc:Fallback>
      </mc:AlternateContent>
    </p:spTree>
    <p:extLst>
      <p:ext uri="{BB962C8B-B14F-4D97-AF65-F5344CB8AC3E}">
        <p14:creationId xmlns:p14="http://schemas.microsoft.com/office/powerpoint/2010/main" val="2257732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Dim Target Detection </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601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buFontTx/>
              <a:buChar char="•"/>
            </a:pPr>
            <a:r>
              <a:rPr lang="en-US" altLang="en-US" sz="2800" dirty="0">
                <a:solidFill>
                  <a:schemeClr val="tx1"/>
                </a:solidFill>
              </a:rPr>
              <a:t>Infrared Images</a:t>
            </a:r>
          </a:p>
          <a:p>
            <a:pPr>
              <a:buFontTx/>
              <a:buChar char="•"/>
            </a:pPr>
            <a:r>
              <a:rPr lang="en-US" altLang="en-US" sz="2800" dirty="0">
                <a:solidFill>
                  <a:schemeClr val="tx1"/>
                </a:solidFill>
              </a:rPr>
              <a:t> Point Target</a:t>
            </a:r>
          </a:p>
          <a:p>
            <a:pPr>
              <a:buFontTx/>
              <a:buChar char="•"/>
            </a:pPr>
            <a:r>
              <a:rPr lang="en-US" altLang="en-US" sz="2800" dirty="0">
                <a:solidFill>
                  <a:schemeClr val="tx1"/>
                </a:solidFill>
              </a:rPr>
              <a:t> Noise, Background </a:t>
            </a:r>
          </a:p>
          <a:p>
            <a:pPr>
              <a:buFontTx/>
              <a:buChar char="•"/>
            </a:pPr>
            <a:r>
              <a:rPr lang="en-US" altLang="en-US" sz="2800" dirty="0">
                <a:solidFill>
                  <a:schemeClr val="tx1"/>
                </a:solidFill>
              </a:rPr>
              <a:t> Presumptions on Target Motion</a:t>
            </a:r>
          </a:p>
          <a:p>
            <a:pPr>
              <a:buFontTx/>
              <a:buChar char="•"/>
            </a:pPr>
            <a:r>
              <a:rPr lang="en-US" altLang="en-US" sz="2800" dirty="0">
                <a:solidFill>
                  <a:schemeClr val="tx1"/>
                </a:solidFill>
              </a:rPr>
              <a:t> In Space-Time Coordinates target trace can be seen as filament</a:t>
            </a:r>
          </a:p>
          <a:p>
            <a:pPr algn="ctr"/>
            <a:endParaRPr lang="en-US" sz="1800" dirty="0"/>
          </a:p>
          <a:p>
            <a:pPr algn="ctr"/>
            <a:endParaRPr lang="en-US" sz="1800" dirty="0"/>
          </a:p>
        </p:txBody>
      </p:sp>
      <p:grpSp>
        <p:nvGrpSpPr>
          <p:cNvPr id="6" name="Group 5">
            <a:extLst>
              <a:ext uri="{FF2B5EF4-FFF2-40B4-BE49-F238E27FC236}">
                <a16:creationId xmlns:a16="http://schemas.microsoft.com/office/drawing/2014/main" id="{158A384B-3DE7-4BD3-AFA2-79BC3100AE24}"/>
              </a:ext>
            </a:extLst>
          </p:cNvPr>
          <p:cNvGrpSpPr>
            <a:grpSpLocks/>
          </p:cNvGrpSpPr>
          <p:nvPr/>
        </p:nvGrpSpPr>
        <p:grpSpPr bwMode="auto">
          <a:xfrm>
            <a:off x="2886892" y="4715690"/>
            <a:ext cx="3117668" cy="1933303"/>
            <a:chOff x="1610" y="2568"/>
            <a:chExt cx="1497" cy="1588"/>
          </a:xfrm>
        </p:grpSpPr>
        <p:sp>
          <p:nvSpPr>
            <p:cNvPr id="7" name="Line 14">
              <a:extLst>
                <a:ext uri="{FF2B5EF4-FFF2-40B4-BE49-F238E27FC236}">
                  <a16:creationId xmlns:a16="http://schemas.microsoft.com/office/drawing/2014/main" id="{7CA96D85-BB3D-414A-B07A-4B230FDF1A37}"/>
                </a:ext>
              </a:extLst>
            </p:cNvPr>
            <p:cNvSpPr>
              <a:spLocks noChangeShapeType="1"/>
            </p:cNvSpPr>
            <p:nvPr/>
          </p:nvSpPr>
          <p:spPr bwMode="auto">
            <a:xfrm flipV="1">
              <a:off x="1837" y="2568"/>
              <a:ext cx="0" cy="1134"/>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he-IL"/>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8" name="Line 15">
              <a:extLst>
                <a:ext uri="{FF2B5EF4-FFF2-40B4-BE49-F238E27FC236}">
                  <a16:creationId xmlns:a16="http://schemas.microsoft.com/office/drawing/2014/main" id="{71A7550A-691E-4F64-BE48-A91D5FBDE881}"/>
                </a:ext>
              </a:extLst>
            </p:cNvPr>
            <p:cNvSpPr>
              <a:spLocks noChangeShapeType="1"/>
            </p:cNvSpPr>
            <p:nvPr/>
          </p:nvSpPr>
          <p:spPr bwMode="auto">
            <a:xfrm>
              <a:off x="1837" y="3702"/>
              <a:ext cx="127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he-IL"/>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9" name="Line 16">
              <a:extLst>
                <a:ext uri="{FF2B5EF4-FFF2-40B4-BE49-F238E27FC236}">
                  <a16:creationId xmlns:a16="http://schemas.microsoft.com/office/drawing/2014/main" id="{C2BACE4F-E43E-43FA-AEB5-4758261ABB8B}"/>
                </a:ext>
              </a:extLst>
            </p:cNvPr>
            <p:cNvSpPr>
              <a:spLocks noChangeShapeType="1"/>
            </p:cNvSpPr>
            <p:nvPr/>
          </p:nvSpPr>
          <p:spPr bwMode="auto">
            <a:xfrm>
              <a:off x="1837" y="3702"/>
              <a:ext cx="635" cy="40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he-IL"/>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1" name="Text Box 17">
              <a:extLst>
                <a:ext uri="{FF2B5EF4-FFF2-40B4-BE49-F238E27FC236}">
                  <a16:creationId xmlns:a16="http://schemas.microsoft.com/office/drawing/2014/main" id="{9B270F17-59D5-455E-8B66-204922050136}"/>
                </a:ext>
              </a:extLst>
            </p:cNvPr>
            <p:cNvSpPr txBox="1">
              <a:spLocks noChangeArrowheads="1"/>
            </p:cNvSpPr>
            <p:nvPr/>
          </p:nvSpPr>
          <p:spPr bwMode="auto">
            <a:xfrm>
              <a:off x="1610" y="2568"/>
              <a:ext cx="36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he-IL"/>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ct val="50000"/>
                </a:spcBef>
              </a:pPr>
              <a:r>
                <a:rPr lang="en-US" altLang="en-US" b="1"/>
                <a:t>Y</a:t>
              </a:r>
            </a:p>
          </p:txBody>
        </p:sp>
        <p:sp>
          <p:nvSpPr>
            <p:cNvPr id="12" name="Text Box 18">
              <a:extLst>
                <a:ext uri="{FF2B5EF4-FFF2-40B4-BE49-F238E27FC236}">
                  <a16:creationId xmlns:a16="http://schemas.microsoft.com/office/drawing/2014/main" id="{2238C1CA-1150-4D05-AD8E-6F71B7A52BA2}"/>
                </a:ext>
              </a:extLst>
            </p:cNvPr>
            <p:cNvSpPr txBox="1">
              <a:spLocks noChangeArrowheads="1"/>
            </p:cNvSpPr>
            <p:nvPr/>
          </p:nvSpPr>
          <p:spPr bwMode="auto">
            <a:xfrm>
              <a:off x="2063" y="3925"/>
              <a:ext cx="36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he-IL"/>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spcBef>
                  <a:spcPct val="50000"/>
                </a:spcBef>
              </a:pPr>
              <a:r>
                <a:rPr lang="en-US" altLang="en-US" b="1"/>
                <a:t>T</a:t>
              </a:r>
            </a:p>
          </p:txBody>
        </p:sp>
      </p:grpSp>
      <p:grpSp>
        <p:nvGrpSpPr>
          <p:cNvPr id="13" name="Group 12">
            <a:extLst>
              <a:ext uri="{FF2B5EF4-FFF2-40B4-BE49-F238E27FC236}">
                <a16:creationId xmlns:a16="http://schemas.microsoft.com/office/drawing/2014/main" id="{4C7AED07-B1BB-4B2F-B24F-7912689E79C4}"/>
              </a:ext>
            </a:extLst>
          </p:cNvPr>
          <p:cNvGrpSpPr>
            <a:grpSpLocks/>
          </p:cNvGrpSpPr>
          <p:nvPr/>
        </p:nvGrpSpPr>
        <p:grpSpPr bwMode="auto">
          <a:xfrm>
            <a:off x="7427457" y="4552950"/>
            <a:ext cx="2809797" cy="2305050"/>
            <a:chOff x="2293" y="845"/>
            <a:chExt cx="1861" cy="1497"/>
          </a:xfrm>
        </p:grpSpPr>
        <p:grpSp>
          <p:nvGrpSpPr>
            <p:cNvPr id="14" name="Group 13">
              <a:extLst>
                <a:ext uri="{FF2B5EF4-FFF2-40B4-BE49-F238E27FC236}">
                  <a16:creationId xmlns:a16="http://schemas.microsoft.com/office/drawing/2014/main" id="{A7081B25-954F-4F9E-8E9B-1D0664DD5D1C}"/>
                </a:ext>
              </a:extLst>
            </p:cNvPr>
            <p:cNvGrpSpPr>
              <a:grpSpLocks/>
            </p:cNvGrpSpPr>
            <p:nvPr/>
          </p:nvGrpSpPr>
          <p:grpSpPr bwMode="auto">
            <a:xfrm>
              <a:off x="2293" y="845"/>
              <a:ext cx="1861" cy="1497"/>
              <a:chOff x="2789" y="799"/>
              <a:chExt cx="2252" cy="1850"/>
            </a:xfrm>
          </p:grpSpPr>
          <p:pic>
            <p:nvPicPr>
              <p:cNvPr id="16" name="Picture 15">
                <a:extLst>
                  <a:ext uri="{FF2B5EF4-FFF2-40B4-BE49-F238E27FC236}">
                    <a16:creationId xmlns:a16="http://schemas.microsoft.com/office/drawing/2014/main" id="{46222F8A-C253-4E1C-BE3E-317DFF7A5B1E}"/>
                  </a:ext>
                </a:extLst>
              </p:cNvPr>
              <p:cNvPicPr>
                <a:picLocks noChangeAspect="1" noChangeArrowheads="1"/>
              </p:cNvPicPr>
              <p:nvPr/>
            </p:nvPicPr>
            <p:blipFill>
              <a:blip r:embed="rId3">
                <a:lum bright="18000"/>
                <a:extLst>
                  <a:ext uri="{28A0092B-C50C-407E-A947-70E740481C1C}">
                    <a14:useLocalDpi xmlns:a14="http://schemas.microsoft.com/office/drawing/2010/main" val="0"/>
                  </a:ext>
                </a:extLst>
              </a:blip>
              <a:srcRect/>
              <a:stretch>
                <a:fillRect/>
              </a:stretch>
            </p:blipFill>
            <p:spPr bwMode="auto">
              <a:xfrm>
                <a:off x="2789" y="799"/>
                <a:ext cx="1806" cy="1377"/>
              </a:xfrm>
              <a:prstGeom prst="rect">
                <a:avLst/>
              </a:prstGeom>
              <a:noFill/>
              <a:ln w="12700" cmpd="sng">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 name="Picture 16">
                <a:extLst>
                  <a:ext uri="{FF2B5EF4-FFF2-40B4-BE49-F238E27FC236}">
                    <a16:creationId xmlns:a16="http://schemas.microsoft.com/office/drawing/2014/main" id="{40A51E28-D454-45EC-8067-E72436EA7CBF}"/>
                  </a:ext>
                </a:extLst>
              </p:cNvPr>
              <p:cNvPicPr>
                <a:picLocks noChangeAspect="1" noChangeArrowheads="1"/>
              </p:cNvPicPr>
              <p:nvPr/>
            </p:nvPicPr>
            <p:blipFill>
              <a:blip r:embed="rId3">
                <a:lum bright="18000"/>
                <a:extLst>
                  <a:ext uri="{28A0092B-C50C-407E-A947-70E740481C1C}">
                    <a14:useLocalDpi xmlns:a14="http://schemas.microsoft.com/office/drawing/2010/main" val="0"/>
                  </a:ext>
                </a:extLst>
              </a:blip>
              <a:srcRect/>
              <a:stretch>
                <a:fillRect/>
              </a:stretch>
            </p:blipFill>
            <p:spPr bwMode="auto">
              <a:xfrm>
                <a:off x="2871" y="862"/>
                <a:ext cx="1807" cy="1378"/>
              </a:xfrm>
              <a:prstGeom prst="rect">
                <a:avLst/>
              </a:prstGeom>
              <a:noFill/>
              <a:ln w="12700" cmpd="sng">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 name="Picture 17">
                <a:extLst>
                  <a:ext uri="{FF2B5EF4-FFF2-40B4-BE49-F238E27FC236}">
                    <a16:creationId xmlns:a16="http://schemas.microsoft.com/office/drawing/2014/main" id="{3941CB0C-610C-4A7C-8AAA-CDE6A1C2CA54}"/>
                  </a:ext>
                </a:extLst>
              </p:cNvPr>
              <p:cNvPicPr>
                <a:picLocks noChangeAspect="1" noChangeArrowheads="1"/>
              </p:cNvPicPr>
              <p:nvPr/>
            </p:nvPicPr>
            <p:blipFill>
              <a:blip r:embed="rId3">
                <a:lum bright="18000"/>
                <a:extLst>
                  <a:ext uri="{28A0092B-C50C-407E-A947-70E740481C1C}">
                    <a14:useLocalDpi xmlns:a14="http://schemas.microsoft.com/office/drawing/2010/main" val="0"/>
                  </a:ext>
                </a:extLst>
              </a:blip>
              <a:srcRect/>
              <a:stretch>
                <a:fillRect/>
              </a:stretch>
            </p:blipFill>
            <p:spPr bwMode="auto">
              <a:xfrm>
                <a:off x="2962" y="953"/>
                <a:ext cx="1807" cy="1378"/>
              </a:xfrm>
              <a:prstGeom prst="rect">
                <a:avLst/>
              </a:prstGeom>
              <a:noFill/>
              <a:ln w="9525" cmpd="sng">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9" name="Picture 18">
                <a:extLst>
                  <a:ext uri="{FF2B5EF4-FFF2-40B4-BE49-F238E27FC236}">
                    <a16:creationId xmlns:a16="http://schemas.microsoft.com/office/drawing/2014/main" id="{7E96B644-BD77-4C1F-928B-33D2A662002A}"/>
                  </a:ext>
                </a:extLst>
              </p:cNvPr>
              <p:cNvPicPr>
                <a:picLocks noChangeAspect="1" noChangeArrowheads="1"/>
              </p:cNvPicPr>
              <p:nvPr/>
            </p:nvPicPr>
            <p:blipFill>
              <a:blip r:embed="rId3">
                <a:lum bright="18000"/>
                <a:extLst>
                  <a:ext uri="{28A0092B-C50C-407E-A947-70E740481C1C}">
                    <a14:useLocalDpi xmlns:a14="http://schemas.microsoft.com/office/drawing/2010/main" val="0"/>
                  </a:ext>
                </a:extLst>
              </a:blip>
              <a:srcRect/>
              <a:stretch>
                <a:fillRect/>
              </a:stretch>
            </p:blipFill>
            <p:spPr bwMode="auto">
              <a:xfrm>
                <a:off x="3061" y="1044"/>
                <a:ext cx="1806" cy="1377"/>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6589D521-4BF8-4174-B4B6-C229CFBED407}"/>
                  </a:ext>
                </a:extLst>
              </p:cNvPr>
              <p:cNvPicPr>
                <a:picLocks noChangeAspect="1" noChangeArrowheads="1"/>
              </p:cNvPicPr>
              <p:nvPr/>
            </p:nvPicPr>
            <p:blipFill>
              <a:blip r:embed="rId3">
                <a:lum bright="18000"/>
                <a:extLst>
                  <a:ext uri="{28A0092B-C50C-407E-A947-70E740481C1C}">
                    <a14:useLocalDpi xmlns:a14="http://schemas.microsoft.com/office/drawing/2010/main" val="0"/>
                  </a:ext>
                </a:extLst>
              </a:blip>
              <a:srcRect/>
              <a:stretch>
                <a:fillRect/>
              </a:stretch>
            </p:blipFill>
            <p:spPr bwMode="auto">
              <a:xfrm>
                <a:off x="3143" y="1163"/>
                <a:ext cx="1807" cy="137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1" name="Picture 20">
                <a:hlinkClick r:id="rId4" action="ppaction://hlinkfile"/>
                <a:extLst>
                  <a:ext uri="{FF2B5EF4-FFF2-40B4-BE49-F238E27FC236}">
                    <a16:creationId xmlns:a16="http://schemas.microsoft.com/office/drawing/2014/main" id="{F5735D33-B90A-4AFB-9D5F-AA6D67DBD251}"/>
                  </a:ext>
                </a:extLst>
              </p:cNvPr>
              <p:cNvPicPr>
                <a:picLocks noChangeAspect="1" noChangeArrowheads="1"/>
              </p:cNvPicPr>
              <p:nvPr/>
            </p:nvPicPr>
            <p:blipFill>
              <a:blip r:embed="rId3">
                <a:lum bright="18000"/>
                <a:extLst>
                  <a:ext uri="{28A0092B-C50C-407E-A947-70E740481C1C}">
                    <a14:useLocalDpi xmlns:a14="http://schemas.microsoft.com/office/drawing/2010/main" val="0"/>
                  </a:ext>
                </a:extLst>
              </a:blip>
              <a:srcRect/>
              <a:stretch>
                <a:fillRect/>
              </a:stretch>
            </p:blipFill>
            <p:spPr bwMode="auto">
              <a:xfrm>
                <a:off x="3234" y="1271"/>
                <a:ext cx="1807" cy="137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sp>
          <p:nvSpPr>
            <p:cNvPr id="15" name="Rectangle 14">
              <a:hlinkClick r:id="rId5" action="ppaction://hlinkfile"/>
              <a:extLst>
                <a:ext uri="{FF2B5EF4-FFF2-40B4-BE49-F238E27FC236}">
                  <a16:creationId xmlns:a16="http://schemas.microsoft.com/office/drawing/2014/main" id="{3D1F46A6-829D-4AA5-BE41-BC21EB68A6A5}"/>
                </a:ext>
              </a:extLst>
            </p:cNvPr>
            <p:cNvSpPr>
              <a:spLocks noChangeArrowheads="1"/>
            </p:cNvSpPr>
            <p:nvPr/>
          </p:nvSpPr>
          <p:spPr bwMode="auto">
            <a:xfrm>
              <a:off x="2653" y="1207"/>
              <a:ext cx="1497" cy="113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he-IL"/>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en-US"/>
            </a:p>
          </p:txBody>
        </p:sp>
      </p:grpSp>
    </p:spTree>
    <p:extLst>
      <p:ext uri="{BB962C8B-B14F-4D97-AF65-F5344CB8AC3E}">
        <p14:creationId xmlns:p14="http://schemas.microsoft.com/office/powerpoint/2010/main" val="17254961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A584D77F-67D3-4EC3-A27F-6A791F659B13}"/>
              </a:ext>
            </a:extLst>
          </p:cNvPr>
          <p:cNvSpPr>
            <a:spLocks noGrp="1" noChangeArrowheads="1"/>
          </p:cNvSpPr>
          <p:nvPr>
            <p:ph type="title"/>
          </p:nvPr>
        </p:nvSpPr>
        <p:spPr>
          <a:xfrm>
            <a:off x="1258261" y="-64817"/>
            <a:ext cx="11029616" cy="1188720"/>
          </a:xfrm>
        </p:spPr>
        <p:txBody>
          <a:bodyPr/>
          <a:lstStyle/>
          <a:p>
            <a:pPr eaLnBrk="1" hangingPunct="1"/>
            <a:r>
              <a:rPr lang="en-US" altLang="en-US" sz="3800" dirty="0"/>
              <a:t>Multiframe Dim Target Detection (MFD)</a:t>
            </a:r>
          </a:p>
        </p:txBody>
      </p:sp>
      <p:sp>
        <p:nvSpPr>
          <p:cNvPr id="19459" name="Rectangle 3">
            <a:extLst>
              <a:ext uri="{FF2B5EF4-FFF2-40B4-BE49-F238E27FC236}">
                <a16:creationId xmlns:a16="http://schemas.microsoft.com/office/drawing/2014/main" id="{1740C187-25AB-4E1C-97AE-2FA142204E7B}"/>
              </a:ext>
            </a:extLst>
          </p:cNvPr>
          <p:cNvSpPr>
            <a:spLocks noGrp="1" noChangeArrowheads="1"/>
          </p:cNvSpPr>
          <p:nvPr>
            <p:ph type="body" idx="1"/>
          </p:nvPr>
        </p:nvSpPr>
        <p:spPr>
          <a:xfrm>
            <a:off x="1847850" y="2492375"/>
            <a:ext cx="8229600" cy="3925888"/>
          </a:xfrm>
        </p:spPr>
        <p:txBody>
          <a:bodyPr>
            <a:normAutofit lnSpcReduction="10000"/>
          </a:bodyPr>
          <a:lstStyle/>
          <a:p>
            <a:pPr algn="l" rtl="0" eaLnBrk="1" hangingPunct="1">
              <a:lnSpc>
                <a:spcPct val="90000"/>
              </a:lnSpc>
            </a:pPr>
            <a:r>
              <a:rPr lang="en-US" altLang="en-US" sz="2200"/>
              <a:t>Detection of man-made dim moving targets by imaging sensors and the estimation of their trajectories </a:t>
            </a:r>
            <a:br>
              <a:rPr lang="en-US" altLang="en-US" sz="2200"/>
            </a:br>
            <a:endParaRPr lang="en-US" altLang="en-US" sz="2200"/>
          </a:p>
          <a:p>
            <a:pPr algn="l" rtl="0" eaLnBrk="1" hangingPunct="1">
              <a:lnSpc>
                <a:spcPct val="90000"/>
              </a:lnSpc>
            </a:pPr>
            <a:r>
              <a:rPr lang="en-US" altLang="en-US" sz="2200"/>
              <a:t>A point target, which can affect up to four pixels in each frame </a:t>
            </a:r>
            <a:br>
              <a:rPr lang="en-US" altLang="en-US" sz="2200"/>
            </a:br>
            <a:endParaRPr lang="en-US" altLang="en-US" sz="2200"/>
          </a:p>
          <a:p>
            <a:pPr algn="l" rtl="0" eaLnBrk="1" hangingPunct="1">
              <a:lnSpc>
                <a:spcPct val="90000"/>
              </a:lnSpc>
            </a:pPr>
            <a:r>
              <a:rPr lang="en-US" altLang="en-US" sz="2200"/>
              <a:t>Low SNR (barely seen by naked eye)</a:t>
            </a:r>
            <a:br>
              <a:rPr lang="en-US" altLang="en-US" sz="2200"/>
            </a:br>
            <a:endParaRPr lang="en-US" altLang="en-US" sz="2200"/>
          </a:p>
          <a:p>
            <a:pPr algn="l" rtl="0" eaLnBrk="1" hangingPunct="1">
              <a:lnSpc>
                <a:spcPct val="90000"/>
              </a:lnSpc>
            </a:pPr>
            <a:r>
              <a:rPr lang="en-US" altLang="en-US" sz="2200"/>
              <a:t>A moving target leaves a signature in the 3D image</a:t>
            </a:r>
            <a:br>
              <a:rPr lang="en-US" altLang="en-US" sz="2200"/>
            </a:br>
            <a:endParaRPr lang="en-US" altLang="en-US" sz="2200"/>
          </a:p>
          <a:p>
            <a:pPr algn="l" rtl="0" eaLnBrk="1" hangingPunct="1">
              <a:lnSpc>
                <a:spcPct val="90000"/>
              </a:lnSpc>
            </a:pPr>
            <a:r>
              <a:rPr lang="en-US" altLang="en-US" sz="2200"/>
              <a:t>Acceleration does not exceed half a picture element per frame. Different kinds of background noise are considered.</a:t>
            </a:r>
          </a:p>
        </p:txBody>
      </p:sp>
      <p:grpSp>
        <p:nvGrpSpPr>
          <p:cNvPr id="19460" name="Group 4">
            <a:extLst>
              <a:ext uri="{FF2B5EF4-FFF2-40B4-BE49-F238E27FC236}">
                <a16:creationId xmlns:a16="http://schemas.microsoft.com/office/drawing/2014/main" id="{061C5322-AAAC-47D7-8D2A-B3EC03072241}"/>
              </a:ext>
            </a:extLst>
          </p:cNvPr>
          <p:cNvGrpSpPr>
            <a:grpSpLocks/>
          </p:cNvGrpSpPr>
          <p:nvPr/>
        </p:nvGrpSpPr>
        <p:grpSpPr bwMode="auto">
          <a:xfrm>
            <a:off x="2351089" y="908050"/>
            <a:ext cx="1728787" cy="1512888"/>
            <a:chOff x="295" y="1344"/>
            <a:chExt cx="1885" cy="1584"/>
          </a:xfrm>
        </p:grpSpPr>
        <p:pic>
          <p:nvPicPr>
            <p:cNvPr id="22538" name="mov.avi">
              <a:hlinkClick r:id="" action="ppaction://media"/>
              <a:extLst>
                <a:ext uri="{FF2B5EF4-FFF2-40B4-BE49-F238E27FC236}">
                  <a16:creationId xmlns:a16="http://schemas.microsoft.com/office/drawing/2014/main" id="{1AD3908B-988B-4940-A374-0BFE228AA519}"/>
                </a:ext>
              </a:extLst>
            </p:cNvPr>
            <p:cNvPicPr>
              <a:picLocks noRot="1" noChangeAspect="1" noChangeArrowheads="1"/>
            </p:cNvPicPr>
            <p:nvPr>
              <a:videoFile r:link="rId1"/>
            </p:nvPr>
          </p:nvPicPr>
          <p:blipFill>
            <a:blip r:embed="rId3">
              <a:extLst>
                <a:ext uri="{28A0092B-C50C-407E-A947-70E740481C1C}">
                  <a14:useLocalDpi xmlns:a14="http://schemas.microsoft.com/office/drawing/2010/main" val="0"/>
                </a:ext>
              </a:extLst>
            </a:blip>
            <a:srcRect/>
            <a:stretch>
              <a:fillRect/>
            </a:stretch>
          </p:blipFill>
          <p:spPr bwMode="auto">
            <a:xfrm>
              <a:off x="295" y="1344"/>
              <a:ext cx="1568" cy="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9" name="mov.avi">
              <a:hlinkClick r:id="" action="ppaction://media"/>
              <a:extLst>
                <a:ext uri="{FF2B5EF4-FFF2-40B4-BE49-F238E27FC236}">
                  <a16:creationId xmlns:a16="http://schemas.microsoft.com/office/drawing/2014/main" id="{60B69E38-DC69-4750-97EB-10FA6D9E46A8}"/>
                </a:ext>
              </a:extLst>
            </p:cNvPr>
            <p:cNvPicPr>
              <a:picLocks noRot="1" noChangeAspect="1" noChangeArrowheads="1"/>
            </p:cNvPicPr>
            <p:nvPr>
              <a:videoFile r:link="rId1"/>
            </p:nvPr>
          </p:nvPicPr>
          <p:blipFill>
            <a:blip r:embed="rId3">
              <a:extLst>
                <a:ext uri="{28A0092B-C50C-407E-A947-70E740481C1C}">
                  <a14:useLocalDpi xmlns:a14="http://schemas.microsoft.com/office/drawing/2010/main" val="0"/>
                </a:ext>
              </a:extLst>
            </a:blip>
            <a:srcRect/>
            <a:stretch>
              <a:fillRect/>
            </a:stretch>
          </p:blipFill>
          <p:spPr bwMode="auto">
            <a:xfrm>
              <a:off x="476" y="1570"/>
              <a:ext cx="1568" cy="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0" name="mov.avi">
              <a:hlinkClick r:id="" action="ppaction://media"/>
              <a:extLst>
                <a:ext uri="{FF2B5EF4-FFF2-40B4-BE49-F238E27FC236}">
                  <a16:creationId xmlns:a16="http://schemas.microsoft.com/office/drawing/2014/main" id="{FD812C97-B02C-41D1-90B4-62209C2D3EE8}"/>
                </a:ext>
              </a:extLst>
            </p:cNvPr>
            <p:cNvPicPr>
              <a:picLocks noRot="1" noChangeAspect="1" noChangeArrowheads="1"/>
            </p:cNvPicPr>
            <p:nvPr>
              <a:videoFile r:link="rId1"/>
            </p:nvPr>
          </p:nvPicPr>
          <p:blipFill>
            <a:blip r:embed="rId3">
              <a:extLst>
                <a:ext uri="{28A0092B-C50C-407E-A947-70E740481C1C}">
                  <a14:useLocalDpi xmlns:a14="http://schemas.microsoft.com/office/drawing/2010/main" val="0"/>
                </a:ext>
              </a:extLst>
            </a:blip>
            <a:srcRect/>
            <a:stretch>
              <a:fillRect/>
            </a:stretch>
          </p:blipFill>
          <p:spPr bwMode="auto">
            <a:xfrm>
              <a:off x="612" y="1752"/>
              <a:ext cx="1568" cy="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461" name="AutoShape 8">
            <a:extLst>
              <a:ext uri="{FF2B5EF4-FFF2-40B4-BE49-F238E27FC236}">
                <a16:creationId xmlns:a16="http://schemas.microsoft.com/office/drawing/2014/main" id="{F6CDA7C9-E04F-4EA4-B225-F03FD4442EB2}"/>
              </a:ext>
            </a:extLst>
          </p:cNvPr>
          <p:cNvSpPr>
            <a:spLocks noChangeArrowheads="1"/>
          </p:cNvSpPr>
          <p:nvPr/>
        </p:nvSpPr>
        <p:spPr bwMode="auto">
          <a:xfrm>
            <a:off x="4224338" y="1557339"/>
            <a:ext cx="373062" cy="269875"/>
          </a:xfrm>
          <a:prstGeom prst="rightArrow">
            <a:avLst>
              <a:gd name="adj1" fmla="val 50000"/>
              <a:gd name="adj2" fmla="val 34559"/>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pic>
        <p:nvPicPr>
          <p:cNvPr id="19462" name="Picture 9" descr="MFDT2">
            <a:extLst>
              <a:ext uri="{FF2B5EF4-FFF2-40B4-BE49-F238E27FC236}">
                <a16:creationId xmlns:a16="http://schemas.microsoft.com/office/drawing/2014/main" id="{9CB5F428-22AD-4DEA-BAB5-BA7C8902D0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0174" t="14632" r="9439" b="18527"/>
          <a:stretch>
            <a:fillRect/>
          </a:stretch>
        </p:blipFill>
        <p:spPr bwMode="auto">
          <a:xfrm>
            <a:off x="4727576" y="887413"/>
            <a:ext cx="1584325" cy="160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3" name="AutoShape 10">
            <a:extLst>
              <a:ext uri="{FF2B5EF4-FFF2-40B4-BE49-F238E27FC236}">
                <a16:creationId xmlns:a16="http://schemas.microsoft.com/office/drawing/2014/main" id="{77EAE264-9A67-4854-9B18-9E1C782220FF}"/>
              </a:ext>
            </a:extLst>
          </p:cNvPr>
          <p:cNvSpPr>
            <a:spLocks noChangeArrowheads="1"/>
          </p:cNvSpPr>
          <p:nvPr/>
        </p:nvSpPr>
        <p:spPr bwMode="auto">
          <a:xfrm>
            <a:off x="6586538" y="1557339"/>
            <a:ext cx="373062" cy="269875"/>
          </a:xfrm>
          <a:prstGeom prst="rightArrow">
            <a:avLst>
              <a:gd name="adj1" fmla="val 50000"/>
              <a:gd name="adj2" fmla="val 34559"/>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pic>
        <p:nvPicPr>
          <p:cNvPr id="19464" name="Picture 11">
            <a:extLst>
              <a:ext uri="{FF2B5EF4-FFF2-40B4-BE49-F238E27FC236}">
                <a16:creationId xmlns:a16="http://schemas.microsoft.com/office/drawing/2014/main" id="{B40ECD02-60C5-4011-8AB4-5E757A3F3E0F}"/>
              </a:ext>
            </a:extLst>
          </p:cNvPr>
          <p:cNvPicPr>
            <a:picLocks noChangeAspect="1" noChangeArrowheads="1"/>
          </p:cNvPicPr>
          <p:nvPr/>
        </p:nvPicPr>
        <p:blipFill>
          <a:blip r:embed="rId5">
            <a:lum contrast="6000"/>
            <a:extLst>
              <a:ext uri="{28A0092B-C50C-407E-A947-70E740481C1C}">
                <a14:useLocalDpi xmlns:a14="http://schemas.microsoft.com/office/drawing/2010/main" val="0"/>
              </a:ext>
            </a:extLst>
          </a:blip>
          <a:srcRect l="37714" t="31424" r="34219" b="30608"/>
          <a:stretch>
            <a:fillRect/>
          </a:stretch>
        </p:blipFill>
        <p:spPr bwMode="auto">
          <a:xfrm>
            <a:off x="7248525" y="908050"/>
            <a:ext cx="1512888"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5" name="Rectangle 12">
            <a:hlinkClick r:id="rId6" action="ppaction://hlinkfile"/>
            <a:extLst>
              <a:ext uri="{FF2B5EF4-FFF2-40B4-BE49-F238E27FC236}">
                <a16:creationId xmlns:a16="http://schemas.microsoft.com/office/drawing/2014/main" id="{CBC49D0B-06D4-4462-B9E2-9E45E0E8EB26}"/>
              </a:ext>
            </a:extLst>
          </p:cNvPr>
          <p:cNvSpPr>
            <a:spLocks noChangeArrowheads="1"/>
          </p:cNvSpPr>
          <p:nvPr/>
        </p:nvSpPr>
        <p:spPr bwMode="auto">
          <a:xfrm>
            <a:off x="2279651" y="836614"/>
            <a:ext cx="1871663"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t>The 3D X-Ray Transform</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SHAS vs other X-ray approaches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As</a:t>
            </a:r>
          </a:p>
          <a:p>
            <a:pPr algn="ctr"/>
            <a:endParaRPr lang="en-US" sz="1800" dirty="0"/>
          </a:p>
        </p:txBody>
      </p:sp>
    </p:spTree>
    <p:extLst>
      <p:ext uri="{BB962C8B-B14F-4D97-AF65-F5344CB8AC3E}">
        <p14:creationId xmlns:p14="http://schemas.microsoft.com/office/powerpoint/2010/main" val="36846494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71D6EA48-43F4-4892-B09B-7DFA57E0FF33}"/>
              </a:ext>
            </a:extLst>
          </p:cNvPr>
          <p:cNvSpPr>
            <a:spLocks noGrp="1" noChangeArrowheads="1"/>
          </p:cNvSpPr>
          <p:nvPr>
            <p:ph type="title"/>
          </p:nvPr>
        </p:nvSpPr>
        <p:spPr>
          <a:xfrm>
            <a:off x="1981200" y="188914"/>
            <a:ext cx="8229600" cy="1100137"/>
          </a:xfrm>
        </p:spPr>
        <p:txBody>
          <a:bodyPr/>
          <a:lstStyle/>
          <a:p>
            <a:pPr algn="ctr" eaLnBrk="1" hangingPunct="1"/>
            <a:r>
              <a:rPr lang="en-US" altLang="en-US" sz="1700"/>
              <a:t>(Algorithm)</a:t>
            </a:r>
            <a:br>
              <a:rPr lang="en-US" altLang="en-US"/>
            </a:br>
            <a:r>
              <a:rPr lang="en-US" altLang="en-US" sz="3400"/>
              <a:t>SHAS Algorithm Properties</a:t>
            </a:r>
          </a:p>
        </p:txBody>
      </p:sp>
      <p:sp>
        <p:nvSpPr>
          <p:cNvPr id="29699" name="Text Box 3">
            <a:extLst>
              <a:ext uri="{FF2B5EF4-FFF2-40B4-BE49-F238E27FC236}">
                <a16:creationId xmlns:a16="http://schemas.microsoft.com/office/drawing/2014/main" id="{9CA63643-5825-4B29-A2C9-427844F47B82}"/>
              </a:ext>
            </a:extLst>
          </p:cNvPr>
          <p:cNvSpPr txBox="1">
            <a:spLocks noChangeArrowheads="1"/>
          </p:cNvSpPr>
          <p:nvPr/>
        </p:nvSpPr>
        <p:spPr bwMode="auto">
          <a:xfrm>
            <a:off x="2208213" y="1847850"/>
            <a:ext cx="7416800" cy="390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50000"/>
              </a:spcBef>
              <a:buClrTx/>
              <a:buSzTx/>
              <a:buFont typeface="Wingdings" panose="05000000000000000000" pitchFamily="2" charset="2"/>
              <a:buChar char="ü"/>
            </a:pPr>
            <a:r>
              <a:rPr lang="en-US" altLang="en-US" sz="2400"/>
              <a:t>  Exact</a:t>
            </a:r>
          </a:p>
          <a:p>
            <a:pPr algn="l" rtl="0" eaLnBrk="1" hangingPunct="1">
              <a:spcBef>
                <a:spcPct val="50000"/>
              </a:spcBef>
              <a:buClrTx/>
              <a:buSzTx/>
              <a:buFont typeface="Wingdings" panose="05000000000000000000" pitchFamily="2" charset="2"/>
              <a:buChar char="ü"/>
            </a:pPr>
            <a:r>
              <a:rPr lang="en-US" altLang="en-US" sz="2400"/>
              <a:t> </a:t>
            </a:r>
            <a:r>
              <a:rPr lang="en-US" altLang="en-US" sz="2400">
                <a:hlinkClick r:id="" action="ppaction://noaction"/>
              </a:rPr>
              <a:t> </a:t>
            </a:r>
            <a:r>
              <a:rPr lang="en-US" altLang="en-US" sz="2400"/>
              <a:t>Fast</a:t>
            </a:r>
          </a:p>
          <a:p>
            <a:pPr algn="l" rtl="0" eaLnBrk="1" hangingPunct="1">
              <a:spcBef>
                <a:spcPct val="50000"/>
              </a:spcBef>
              <a:buClrTx/>
              <a:buSzTx/>
              <a:buFont typeface="Wingdings" panose="05000000000000000000" pitchFamily="2" charset="2"/>
              <a:buChar char="ü"/>
            </a:pPr>
            <a:r>
              <a:rPr lang="en-US" altLang="en-US" sz="2400"/>
              <a:t>  Memory-wise economical  </a:t>
            </a:r>
            <a:br>
              <a:rPr lang="en-US" altLang="en-US" sz="2400"/>
            </a:br>
            <a:r>
              <a:rPr lang="en-US" altLang="en-US" sz="2000"/>
              <a:t>(Serial Access, “In-Place” calculations)</a:t>
            </a:r>
          </a:p>
          <a:p>
            <a:pPr algn="l" rtl="0" eaLnBrk="1" hangingPunct="1">
              <a:spcBef>
                <a:spcPct val="50000"/>
              </a:spcBef>
              <a:buClrTx/>
              <a:buSzTx/>
              <a:buFont typeface="Wingdings" panose="05000000000000000000" pitchFamily="2" charset="2"/>
              <a:buChar char="ü"/>
            </a:pPr>
            <a:r>
              <a:rPr lang="en-US" altLang="en-US" sz="2400"/>
              <a:t> Flexible with respect to the choice if lines set </a:t>
            </a:r>
            <a:br>
              <a:rPr lang="en-US" altLang="en-US" sz="2400"/>
            </a:br>
            <a:r>
              <a:rPr lang="en-US" altLang="en-US" sz="2400"/>
              <a:t> </a:t>
            </a:r>
            <a:r>
              <a:rPr lang="en-US" altLang="en-US" sz="2000"/>
              <a:t>(Suited for any equispaced lines family)</a:t>
            </a:r>
          </a:p>
          <a:p>
            <a:pPr algn="l" rtl="0" eaLnBrk="1" hangingPunct="1">
              <a:spcBef>
                <a:spcPct val="50000"/>
              </a:spcBef>
              <a:buClrTx/>
              <a:buSzTx/>
              <a:buFont typeface="Wingdings" panose="05000000000000000000" pitchFamily="2" charset="2"/>
              <a:buChar char="ü"/>
            </a:pPr>
            <a:r>
              <a:rPr lang="en-US" altLang="en-US" sz="2400"/>
              <a:t> Easy for Implementation  </a:t>
            </a:r>
          </a:p>
          <a:p>
            <a:pPr algn="l" rtl="0" eaLnBrk="1" hangingPunct="1">
              <a:spcBef>
                <a:spcPct val="50000"/>
              </a:spcBef>
              <a:buClrTx/>
              <a:buSzTx/>
              <a:buFont typeface="Wingdings" panose="05000000000000000000" pitchFamily="2" charset="2"/>
              <a:buChar char="ü"/>
            </a:pPr>
            <a:r>
              <a:rPr lang="en-US" altLang="en-US" sz="2400"/>
              <a:t>  Easy for Parallel Implementation</a:t>
            </a:r>
            <a:endParaRPr lang="el-GR" altLang="en-US" sz="2400"/>
          </a:p>
        </p:txBody>
      </p:sp>
      <p:sp>
        <p:nvSpPr>
          <p:cNvPr id="29700" name="Text Box 4">
            <a:extLst>
              <a:ext uri="{FF2B5EF4-FFF2-40B4-BE49-F238E27FC236}">
                <a16:creationId xmlns:a16="http://schemas.microsoft.com/office/drawing/2014/main" id="{6C93B8DD-2F05-428F-8394-C097B4A6E623}"/>
              </a:ext>
            </a:extLst>
          </p:cNvPr>
          <p:cNvSpPr txBox="1">
            <a:spLocks noChangeArrowheads="1"/>
          </p:cNvSpPr>
          <p:nvPr/>
        </p:nvSpPr>
        <p:spPr bwMode="auto">
          <a:xfrm>
            <a:off x="2135188" y="1231901"/>
            <a:ext cx="41767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50000"/>
              </a:spcBef>
              <a:buClrTx/>
              <a:buSzTx/>
              <a:buFontTx/>
              <a:buNone/>
            </a:pPr>
            <a:r>
              <a:rPr lang="en-US" altLang="en-US" sz="2000">
                <a:solidFill>
                  <a:srgbClr val="FF3300"/>
                </a:solidFill>
              </a:rPr>
              <a:t>SHAS</a:t>
            </a:r>
            <a:r>
              <a:rPr lang="en-US" altLang="en-US" sz="1800"/>
              <a:t> algorithm (“</a:t>
            </a:r>
            <a:r>
              <a:rPr lang="en-US" altLang="en-US" sz="2000">
                <a:solidFill>
                  <a:srgbClr val="FF3300"/>
                </a:solidFill>
              </a:rPr>
              <a:t>SH</a:t>
            </a:r>
            <a:r>
              <a:rPr lang="en-US" altLang="en-US" sz="1800"/>
              <a:t>ift </a:t>
            </a:r>
            <a:r>
              <a:rPr lang="en-US" altLang="en-US" sz="2000">
                <a:solidFill>
                  <a:srgbClr val="FF3300"/>
                </a:solidFill>
              </a:rPr>
              <a:t>A</a:t>
            </a:r>
            <a:r>
              <a:rPr lang="en-US" altLang="en-US" sz="1800"/>
              <a:t>nd </a:t>
            </a:r>
            <a:r>
              <a:rPr lang="en-US" altLang="en-US" sz="2000">
                <a:solidFill>
                  <a:srgbClr val="FF3300"/>
                </a:solidFill>
              </a:rPr>
              <a:t>S</a:t>
            </a:r>
            <a:r>
              <a:rPr lang="en-US" altLang="en-US" sz="1800"/>
              <a:t>um”)</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5F94CE4A-CB97-424C-BF01-72AAF400A7DA}"/>
              </a:ext>
            </a:extLst>
          </p:cNvPr>
          <p:cNvSpPr>
            <a:spLocks noGrp="1" noChangeArrowheads="1"/>
          </p:cNvSpPr>
          <p:nvPr>
            <p:ph type="title"/>
          </p:nvPr>
        </p:nvSpPr>
        <p:spPr/>
        <p:txBody>
          <a:bodyPr>
            <a:normAutofit fontScale="90000"/>
          </a:bodyPr>
          <a:lstStyle/>
          <a:p>
            <a:pPr algn="ctr" eaLnBrk="1" hangingPunct="1"/>
            <a:r>
              <a:rPr lang="en-US" altLang="en-US" sz="3800"/>
              <a:t>Dynamic SHAS Algorithm (DSHAS) </a:t>
            </a:r>
            <a:br>
              <a:rPr lang="en-US" altLang="en-US" sz="3800"/>
            </a:br>
            <a:r>
              <a:rPr lang="en-US" altLang="en-US" sz="3800"/>
              <a:t>Sliding Window Approach</a:t>
            </a:r>
          </a:p>
        </p:txBody>
      </p:sp>
      <p:sp>
        <p:nvSpPr>
          <p:cNvPr id="39939" name="Rectangle 3">
            <a:extLst>
              <a:ext uri="{FF2B5EF4-FFF2-40B4-BE49-F238E27FC236}">
                <a16:creationId xmlns:a16="http://schemas.microsoft.com/office/drawing/2014/main" id="{D6894994-BC36-48D5-B47D-778530C689FA}"/>
              </a:ext>
            </a:extLst>
          </p:cNvPr>
          <p:cNvSpPr>
            <a:spLocks noGrp="1" noChangeArrowheads="1"/>
          </p:cNvSpPr>
          <p:nvPr>
            <p:ph type="body" idx="1"/>
          </p:nvPr>
        </p:nvSpPr>
        <p:spPr>
          <a:xfrm>
            <a:off x="2063750" y="2708276"/>
            <a:ext cx="8229600" cy="2765425"/>
          </a:xfrm>
        </p:spPr>
        <p:txBody>
          <a:bodyPr/>
          <a:lstStyle/>
          <a:p>
            <a:pPr algn="l" rtl="0" eaLnBrk="1" hangingPunct="1"/>
            <a:r>
              <a:rPr lang="en-US" altLang="en-US"/>
              <a:t>Dynamic Region of Interest (RIO)</a:t>
            </a:r>
          </a:p>
          <a:p>
            <a:pPr algn="l" rtl="0" eaLnBrk="1" hangingPunct="1"/>
            <a:r>
              <a:rPr lang="en-US" altLang="en-US"/>
              <a:t>Real-Time Computations</a:t>
            </a:r>
          </a:p>
          <a:p>
            <a:pPr algn="l" rtl="0" eaLnBrk="1" hangingPunct="1"/>
            <a:r>
              <a:rPr lang="en-US" altLang="en-US"/>
              <a:t>Support:  Axis-Parallel Window Transition (left/right/up/down/in/out)</a:t>
            </a:r>
          </a:p>
          <a:p>
            <a:pPr algn="l" rtl="0" eaLnBrk="1" hangingPunct="1"/>
            <a:r>
              <a:rPr lang="en-US" altLang="en-US"/>
              <a:t>Support: Shrink / Enlarge Window (limited)</a:t>
            </a:r>
          </a:p>
        </p:txBody>
      </p:sp>
      <p:pic>
        <p:nvPicPr>
          <p:cNvPr id="39940" name="Picture 6">
            <a:extLst>
              <a:ext uri="{FF2B5EF4-FFF2-40B4-BE49-F238E27FC236}">
                <a16:creationId xmlns:a16="http://schemas.microsoft.com/office/drawing/2014/main" id="{F3258425-7D3D-4A28-BA64-4108B0505D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156"/>
          <a:stretch>
            <a:fillRect/>
          </a:stretch>
        </p:blipFill>
        <p:spPr bwMode="auto">
          <a:xfrm>
            <a:off x="8616951" y="2060576"/>
            <a:ext cx="1522413"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r>
              <a:rPr lang="en-US" altLang="en-US" sz="2800" i="1" dirty="0"/>
              <a:t>n</a:t>
            </a:r>
            <a:r>
              <a:rPr lang="en-US" altLang="en-US" sz="2800" i="1" baseline="30000" dirty="0"/>
              <a:t>3</a:t>
            </a:r>
            <a:r>
              <a:rPr lang="en-US" altLang="en-US" sz="2800" dirty="0"/>
              <a:t> – voxels (cube), </a:t>
            </a:r>
            <a:r>
              <a:rPr lang="en-US" altLang="en-US" sz="2800" i="1" dirty="0"/>
              <a:t>f(</a:t>
            </a:r>
            <a:r>
              <a:rPr lang="en-US" altLang="en-US" sz="2800" i="1" dirty="0" err="1"/>
              <a:t>x,y,z</a:t>
            </a:r>
            <a:r>
              <a:rPr lang="en-US" altLang="en-US" sz="2800" i="1" dirty="0"/>
              <a:t>)</a:t>
            </a:r>
            <a:br>
              <a:rPr lang="en-US" altLang="en-US" sz="2800" i="1" dirty="0"/>
            </a:br>
            <a:endParaRPr lang="en-US" altLang="en-US" sz="2800" i="1" dirty="0"/>
          </a:p>
          <a:p>
            <a:r>
              <a:rPr lang="en-US" altLang="en-US" sz="2800" i="1" dirty="0"/>
              <a:t> 		               </a:t>
            </a:r>
            <a:r>
              <a:rPr lang="en-US" altLang="en-US" sz="2800" dirty="0"/>
              <a:t>-point field</a:t>
            </a:r>
            <a:br>
              <a:rPr lang="en-US" altLang="en-US" sz="2800" dirty="0"/>
            </a:br>
            <a:endParaRPr lang="en-US" altLang="en-US" sz="2800" dirty="0"/>
          </a:p>
          <a:p>
            <a:r>
              <a:rPr lang="en-US" altLang="en-US" sz="2800" dirty="0"/>
              <a:t>Contains filaments and noise </a:t>
            </a:r>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Data of Interest</a:t>
            </a:r>
            <a:endParaRPr lang="en-US" sz="3200" dirty="0">
              <a:solidFill>
                <a:schemeClr val="tx1"/>
              </a:solidFill>
            </a:endParaRPr>
          </a:p>
        </p:txBody>
      </p:sp>
      <p:pic>
        <p:nvPicPr>
          <p:cNvPr id="2" name="Picture 1">
            <a:extLst>
              <a:ext uri="{FF2B5EF4-FFF2-40B4-BE49-F238E27FC236}">
                <a16:creationId xmlns:a16="http://schemas.microsoft.com/office/drawing/2014/main" id="{D5F3E880-B8E3-46F8-A320-10F1CD28ABD0}"/>
              </a:ext>
            </a:extLst>
          </p:cNvPr>
          <p:cNvPicPr>
            <a:picLocks noChangeAspect="1"/>
          </p:cNvPicPr>
          <p:nvPr/>
        </p:nvPicPr>
        <p:blipFill>
          <a:blip r:embed="rId3"/>
          <a:stretch>
            <a:fillRect/>
          </a:stretch>
        </p:blipFill>
        <p:spPr>
          <a:xfrm>
            <a:off x="914208" y="4772461"/>
            <a:ext cx="2710425" cy="848467"/>
          </a:xfrm>
          <a:prstGeom prst="rect">
            <a:avLst/>
          </a:prstGeom>
        </p:spPr>
      </p:pic>
      <p:pic>
        <p:nvPicPr>
          <p:cNvPr id="10" name="Picture 16">
            <a:extLst>
              <a:ext uri="{FF2B5EF4-FFF2-40B4-BE49-F238E27FC236}">
                <a16:creationId xmlns:a16="http://schemas.microsoft.com/office/drawing/2014/main" id="{9C91602C-D90C-4D57-8FDF-FB4C0F23FF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2648" y="1414854"/>
            <a:ext cx="2632188" cy="2347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7">
            <a:extLst>
              <a:ext uri="{FF2B5EF4-FFF2-40B4-BE49-F238E27FC236}">
                <a16:creationId xmlns:a16="http://schemas.microsoft.com/office/drawing/2014/main" id="{1AB06851-082E-4201-9442-67D42C64CD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4935" y="1212813"/>
            <a:ext cx="3014176" cy="2902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323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EA99EEC8-AF83-48F7-90DB-48E9FD9BBFF0}"/>
              </a:ext>
            </a:extLst>
          </p:cNvPr>
          <p:cNvSpPr>
            <a:spLocks noGrp="1" noChangeArrowheads="1"/>
          </p:cNvSpPr>
          <p:nvPr>
            <p:ph type="title"/>
          </p:nvPr>
        </p:nvSpPr>
        <p:spPr>
          <a:xfrm>
            <a:off x="1992314" y="188913"/>
            <a:ext cx="8135937" cy="1371600"/>
          </a:xfrm>
        </p:spPr>
        <p:txBody>
          <a:bodyPr/>
          <a:lstStyle/>
          <a:p>
            <a:pPr eaLnBrk="1" hangingPunct="1"/>
            <a:r>
              <a:rPr lang="en-US" altLang="en-US" u="sng"/>
              <a:t>D</a:t>
            </a:r>
            <a:r>
              <a:rPr lang="en-US" altLang="en-US"/>
              <a:t>SHAS: Why Sliding Window ?</a:t>
            </a:r>
          </a:p>
        </p:txBody>
      </p:sp>
      <p:sp>
        <p:nvSpPr>
          <p:cNvPr id="43011" name="Rectangle 3">
            <a:extLst>
              <a:ext uri="{FF2B5EF4-FFF2-40B4-BE49-F238E27FC236}">
                <a16:creationId xmlns:a16="http://schemas.microsoft.com/office/drawing/2014/main" id="{6CD114C9-EACD-4DEA-8334-16B1DFA9DCCB}"/>
              </a:ext>
            </a:extLst>
          </p:cNvPr>
          <p:cNvSpPr>
            <a:spLocks noGrp="1" noChangeArrowheads="1"/>
          </p:cNvSpPr>
          <p:nvPr>
            <p:ph type="body" idx="1"/>
          </p:nvPr>
        </p:nvSpPr>
        <p:spPr>
          <a:xfrm>
            <a:off x="1981200" y="4295776"/>
            <a:ext cx="8229600" cy="1725613"/>
          </a:xfrm>
        </p:spPr>
        <p:txBody>
          <a:bodyPr>
            <a:normAutofit fontScale="92500" lnSpcReduction="20000"/>
          </a:bodyPr>
          <a:lstStyle/>
          <a:p>
            <a:pPr algn="l" rtl="0" eaLnBrk="1" hangingPunct="1"/>
            <a:r>
              <a:rPr lang="en-US" altLang="en-US" sz="1800"/>
              <a:t>Constraints on memory and speed </a:t>
            </a:r>
            <a:br>
              <a:rPr lang="en-US" altLang="en-US" sz="1800"/>
            </a:br>
            <a:r>
              <a:rPr lang="en-US" altLang="en-US" sz="1800"/>
              <a:t>(moderate cube </a:t>
            </a:r>
            <a:r>
              <a:rPr lang="en-US" altLang="en-US" sz="1800" i="1"/>
              <a:t>64</a:t>
            </a:r>
            <a:r>
              <a:rPr lang="en-US" altLang="en-US" sz="1800" i="1" baseline="30000"/>
              <a:t>3 </a:t>
            </a:r>
            <a:r>
              <a:rPr lang="en-US" altLang="en-US" sz="1800"/>
              <a:t>=&gt; </a:t>
            </a:r>
            <a:r>
              <a:rPr lang="en-US" altLang="en-US" sz="1800" i="1"/>
              <a:t>1.5</a:t>
            </a:r>
            <a:r>
              <a:rPr lang="en-US" altLang="en-US" sz="1800"/>
              <a:t> Gb of coefficients)</a:t>
            </a:r>
          </a:p>
          <a:p>
            <a:pPr algn="l" rtl="0" eaLnBrk="1" hangingPunct="1"/>
            <a:r>
              <a:rPr lang="en-US" altLang="en-US" sz="1800"/>
              <a:t>Shift-invariant</a:t>
            </a:r>
          </a:p>
          <a:p>
            <a:pPr algn="l" rtl="0" eaLnBrk="1" hangingPunct="1"/>
            <a:r>
              <a:rPr lang="en-US" altLang="en-US" sz="1800"/>
              <a:t>Dynamic Region of Interest</a:t>
            </a:r>
          </a:p>
          <a:p>
            <a:pPr algn="l" rtl="0" eaLnBrk="1" hangingPunct="1"/>
            <a:r>
              <a:rPr lang="en-US" altLang="en-US" sz="1800"/>
              <a:t>Fast</a:t>
            </a:r>
          </a:p>
        </p:txBody>
      </p:sp>
      <p:pic>
        <p:nvPicPr>
          <p:cNvPr id="43012" name="Picture 6">
            <a:extLst>
              <a:ext uri="{FF2B5EF4-FFF2-40B4-BE49-F238E27FC236}">
                <a16:creationId xmlns:a16="http://schemas.microsoft.com/office/drawing/2014/main" id="{5AAAEA7B-F252-4B61-B797-078088DF0A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9151" y="981075"/>
            <a:ext cx="5688013"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5B8B8909-3805-44DB-AC55-A3A6C415E66E}"/>
              </a:ext>
            </a:extLst>
          </p:cNvPr>
          <p:cNvSpPr>
            <a:spLocks noGrp="1" noChangeArrowheads="1"/>
          </p:cNvSpPr>
          <p:nvPr>
            <p:ph type="title"/>
          </p:nvPr>
        </p:nvSpPr>
        <p:spPr>
          <a:xfrm>
            <a:off x="1981200" y="188913"/>
            <a:ext cx="8229600" cy="1371600"/>
          </a:xfrm>
          <a:noFill/>
        </p:spPr>
        <p:txBody>
          <a:bodyPr anchor="ctr"/>
          <a:lstStyle/>
          <a:p>
            <a:pPr eaLnBrk="1" hangingPunct="1"/>
            <a:r>
              <a:rPr lang="en-US" altLang="en-US" sz="3800"/>
              <a:t>Dynamic SHAS Algorithm (DSHAS)</a:t>
            </a:r>
          </a:p>
        </p:txBody>
      </p:sp>
      <p:grpSp>
        <p:nvGrpSpPr>
          <p:cNvPr id="44035" name="Group 3">
            <a:extLst>
              <a:ext uri="{FF2B5EF4-FFF2-40B4-BE49-F238E27FC236}">
                <a16:creationId xmlns:a16="http://schemas.microsoft.com/office/drawing/2014/main" id="{2018A54E-673E-49AE-890D-5E61105C0AF8}"/>
              </a:ext>
            </a:extLst>
          </p:cNvPr>
          <p:cNvGrpSpPr>
            <a:grpSpLocks/>
          </p:cNvGrpSpPr>
          <p:nvPr/>
        </p:nvGrpSpPr>
        <p:grpSpPr bwMode="auto">
          <a:xfrm>
            <a:off x="2351088" y="1846263"/>
            <a:ext cx="2736850" cy="2087562"/>
            <a:chOff x="1800" y="720"/>
            <a:chExt cx="3960" cy="3060"/>
          </a:xfrm>
        </p:grpSpPr>
        <p:pic>
          <p:nvPicPr>
            <p:cNvPr id="44046" name="Picture 4">
              <a:extLst>
                <a:ext uri="{FF2B5EF4-FFF2-40B4-BE49-F238E27FC236}">
                  <a16:creationId xmlns:a16="http://schemas.microsoft.com/office/drawing/2014/main" id="{D355750D-89DB-4921-AE10-279B5171646F}"/>
                </a:ext>
              </a:extLst>
            </p:cNvPr>
            <p:cNvPicPr>
              <a:picLocks noChangeAspect="1" noChangeArrowheads="1"/>
            </p:cNvPicPr>
            <p:nvPr/>
          </p:nvPicPr>
          <p:blipFill>
            <a:blip r:embed="rId3">
              <a:lum contrast="6000"/>
              <a:extLst>
                <a:ext uri="{28A0092B-C50C-407E-A947-70E740481C1C}">
                  <a14:useLocalDpi xmlns:a14="http://schemas.microsoft.com/office/drawing/2010/main" val="0"/>
                </a:ext>
              </a:extLst>
            </a:blip>
            <a:srcRect l="26062" t="11626" r="34875" b="49281"/>
            <a:stretch>
              <a:fillRect/>
            </a:stretch>
          </p:blipFill>
          <p:spPr bwMode="auto">
            <a:xfrm>
              <a:off x="1800" y="720"/>
              <a:ext cx="1980" cy="144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4047" name="Picture 5">
              <a:extLst>
                <a:ext uri="{FF2B5EF4-FFF2-40B4-BE49-F238E27FC236}">
                  <a16:creationId xmlns:a16="http://schemas.microsoft.com/office/drawing/2014/main" id="{367C1C26-F0BB-4B04-B76C-41E3FAD32E46}"/>
                </a:ext>
              </a:extLst>
            </p:cNvPr>
            <p:cNvPicPr>
              <a:picLocks noChangeAspect="1" noChangeArrowheads="1"/>
            </p:cNvPicPr>
            <p:nvPr/>
          </p:nvPicPr>
          <p:blipFill>
            <a:blip r:embed="rId4">
              <a:lum contrast="6000"/>
              <a:extLst>
                <a:ext uri="{28A0092B-C50C-407E-A947-70E740481C1C}">
                  <a14:useLocalDpi xmlns:a14="http://schemas.microsoft.com/office/drawing/2010/main" val="0"/>
                </a:ext>
              </a:extLst>
            </a:blip>
            <a:srcRect l="26062" t="11375" r="34875" b="49480"/>
            <a:stretch>
              <a:fillRect/>
            </a:stretch>
          </p:blipFill>
          <p:spPr bwMode="auto">
            <a:xfrm>
              <a:off x="3780" y="720"/>
              <a:ext cx="1980" cy="144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4048" name="Picture 6">
              <a:extLst>
                <a:ext uri="{FF2B5EF4-FFF2-40B4-BE49-F238E27FC236}">
                  <a16:creationId xmlns:a16="http://schemas.microsoft.com/office/drawing/2014/main" id="{2592BE37-7BC3-4FB7-B5C0-53E9784952FD}"/>
                </a:ext>
              </a:extLst>
            </p:cNvPr>
            <p:cNvPicPr>
              <a:picLocks noChangeAspect="1" noChangeArrowheads="1"/>
            </p:cNvPicPr>
            <p:nvPr/>
          </p:nvPicPr>
          <p:blipFill>
            <a:blip r:embed="rId5">
              <a:lum contrast="6000"/>
              <a:extLst>
                <a:ext uri="{28A0092B-C50C-407E-A947-70E740481C1C}">
                  <a14:useLocalDpi xmlns:a14="http://schemas.microsoft.com/office/drawing/2010/main" val="0"/>
                </a:ext>
              </a:extLst>
            </a:blip>
            <a:srcRect l="28218" t="21500" r="32719" b="39250"/>
            <a:stretch>
              <a:fillRect/>
            </a:stretch>
          </p:blipFill>
          <p:spPr bwMode="auto">
            <a:xfrm>
              <a:off x="3780" y="2156"/>
              <a:ext cx="1980" cy="1624"/>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4049" name="Picture 7">
              <a:extLst>
                <a:ext uri="{FF2B5EF4-FFF2-40B4-BE49-F238E27FC236}">
                  <a16:creationId xmlns:a16="http://schemas.microsoft.com/office/drawing/2014/main" id="{61C4E179-B4AF-46E5-873F-1B82C4750910}"/>
                </a:ext>
              </a:extLst>
            </p:cNvPr>
            <p:cNvPicPr>
              <a:picLocks noChangeAspect="1" noChangeArrowheads="1"/>
            </p:cNvPicPr>
            <p:nvPr/>
          </p:nvPicPr>
          <p:blipFill>
            <a:blip r:embed="rId6">
              <a:lum contrast="6000"/>
              <a:extLst>
                <a:ext uri="{28A0092B-C50C-407E-A947-70E740481C1C}">
                  <a14:useLocalDpi xmlns:a14="http://schemas.microsoft.com/office/drawing/2010/main" val="0"/>
                </a:ext>
              </a:extLst>
            </a:blip>
            <a:srcRect l="28218" t="21500" r="32719" b="39751"/>
            <a:stretch>
              <a:fillRect/>
            </a:stretch>
          </p:blipFill>
          <p:spPr bwMode="auto">
            <a:xfrm>
              <a:off x="1800" y="2156"/>
              <a:ext cx="1980" cy="1609"/>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sp>
        <p:nvSpPr>
          <p:cNvPr id="44036" name="Text Box 8">
            <a:extLst>
              <a:ext uri="{FF2B5EF4-FFF2-40B4-BE49-F238E27FC236}">
                <a16:creationId xmlns:a16="http://schemas.microsoft.com/office/drawing/2014/main" id="{4BB74C6F-CDF0-4C98-828A-470D1061C66A}"/>
              </a:ext>
            </a:extLst>
          </p:cNvPr>
          <p:cNvSpPr txBox="1">
            <a:spLocks noChangeArrowheads="1"/>
          </p:cNvSpPr>
          <p:nvPr/>
        </p:nvSpPr>
        <p:spPr bwMode="auto">
          <a:xfrm>
            <a:off x="2279651" y="4397375"/>
            <a:ext cx="676751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50000"/>
              </a:spcBef>
              <a:buClrTx/>
              <a:buSzTx/>
              <a:buFontTx/>
              <a:buChar char="•"/>
            </a:pPr>
            <a:r>
              <a:rPr lang="en-US" altLang="en-US" sz="2400"/>
              <a:t> Natural Extension of SHAS algorithm </a:t>
            </a:r>
          </a:p>
          <a:p>
            <a:pPr algn="l" rtl="0" eaLnBrk="1" hangingPunct="1">
              <a:spcBef>
                <a:spcPct val="50000"/>
              </a:spcBef>
              <a:buClrTx/>
              <a:buSzTx/>
              <a:buFontTx/>
              <a:buChar char="•"/>
            </a:pPr>
            <a:r>
              <a:rPr lang="en-US" altLang="en-US" sz="2400"/>
              <a:t> Optimal run-time     </a:t>
            </a:r>
            <a:r>
              <a:rPr lang="en-US" altLang="en-US" sz="2000"/>
              <a:t>(O(1) per coefficient)</a:t>
            </a:r>
          </a:p>
          <a:p>
            <a:pPr algn="l" rtl="0" eaLnBrk="1" hangingPunct="1">
              <a:spcBef>
                <a:spcPct val="50000"/>
              </a:spcBef>
              <a:buClrTx/>
              <a:buSzTx/>
              <a:buFontTx/>
              <a:buChar char="•"/>
            </a:pPr>
            <a:r>
              <a:rPr lang="en-US" altLang="en-US" sz="2400"/>
              <a:t> Exact</a:t>
            </a:r>
          </a:p>
        </p:txBody>
      </p:sp>
      <p:sp>
        <p:nvSpPr>
          <p:cNvPr id="44037" name="Rectangle 9">
            <a:hlinkClick r:id="rId7" action="ppaction://hlinkfile"/>
            <a:extLst>
              <a:ext uri="{FF2B5EF4-FFF2-40B4-BE49-F238E27FC236}">
                <a16:creationId xmlns:a16="http://schemas.microsoft.com/office/drawing/2014/main" id="{5AFD70D9-3AC9-417D-B8BE-B1EE4C285894}"/>
              </a:ext>
            </a:extLst>
          </p:cNvPr>
          <p:cNvSpPr>
            <a:spLocks noChangeArrowheads="1"/>
          </p:cNvSpPr>
          <p:nvPr/>
        </p:nvSpPr>
        <p:spPr bwMode="auto">
          <a:xfrm>
            <a:off x="2351088" y="1844675"/>
            <a:ext cx="2736850"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nvGrpSpPr>
          <p:cNvPr id="44038" name="Group 10">
            <a:extLst>
              <a:ext uri="{FF2B5EF4-FFF2-40B4-BE49-F238E27FC236}">
                <a16:creationId xmlns:a16="http://schemas.microsoft.com/office/drawing/2014/main" id="{5E735FD1-04C0-4AED-86C0-FFEA6FEA4D22}"/>
              </a:ext>
            </a:extLst>
          </p:cNvPr>
          <p:cNvGrpSpPr>
            <a:grpSpLocks/>
          </p:cNvGrpSpPr>
          <p:nvPr/>
        </p:nvGrpSpPr>
        <p:grpSpPr bwMode="auto">
          <a:xfrm>
            <a:off x="5591176" y="1844675"/>
            <a:ext cx="2881313" cy="2089150"/>
            <a:chOff x="2562" y="1117"/>
            <a:chExt cx="1815" cy="1270"/>
          </a:xfrm>
        </p:grpSpPr>
        <p:grpSp>
          <p:nvGrpSpPr>
            <p:cNvPr id="44042" name="Group 11">
              <a:extLst>
                <a:ext uri="{FF2B5EF4-FFF2-40B4-BE49-F238E27FC236}">
                  <a16:creationId xmlns:a16="http://schemas.microsoft.com/office/drawing/2014/main" id="{1E50331B-B37C-4878-B821-0EC6D5AFB356}"/>
                </a:ext>
              </a:extLst>
            </p:cNvPr>
            <p:cNvGrpSpPr>
              <a:grpSpLocks/>
            </p:cNvGrpSpPr>
            <p:nvPr/>
          </p:nvGrpSpPr>
          <p:grpSpPr bwMode="auto">
            <a:xfrm>
              <a:off x="2608" y="1253"/>
              <a:ext cx="1724" cy="1088"/>
              <a:chOff x="2608" y="1253"/>
              <a:chExt cx="1724" cy="1088"/>
            </a:xfrm>
          </p:grpSpPr>
          <p:pic>
            <p:nvPicPr>
              <p:cNvPr id="44044" name="Picture 12">
                <a:extLst>
                  <a:ext uri="{FF2B5EF4-FFF2-40B4-BE49-F238E27FC236}">
                    <a16:creationId xmlns:a16="http://schemas.microsoft.com/office/drawing/2014/main" id="{44AB73CA-36F8-468D-9EC5-075DB6252A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40474" t="7654" r="1923" b="7483"/>
              <a:stretch>
                <a:fillRect/>
              </a:stretch>
            </p:blipFill>
            <p:spPr bwMode="auto">
              <a:xfrm>
                <a:off x="2608" y="1842"/>
                <a:ext cx="1678"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5" name="Picture 13">
                <a:extLst>
                  <a:ext uri="{FF2B5EF4-FFF2-40B4-BE49-F238E27FC236}">
                    <a16:creationId xmlns:a16="http://schemas.microsoft.com/office/drawing/2014/main" id="{6B8C745D-7715-4CD9-BEC3-835437D0590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1544" t="7823" r="40817" b="7314"/>
              <a:stretch>
                <a:fillRect/>
              </a:stretch>
            </p:blipFill>
            <p:spPr bwMode="auto">
              <a:xfrm>
                <a:off x="2653" y="1253"/>
                <a:ext cx="1679"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4043" name="Rectangle 14">
              <a:extLst>
                <a:ext uri="{FF2B5EF4-FFF2-40B4-BE49-F238E27FC236}">
                  <a16:creationId xmlns:a16="http://schemas.microsoft.com/office/drawing/2014/main" id="{4EB91330-4133-48CF-8570-52CA6A155F0D}"/>
                </a:ext>
              </a:extLst>
            </p:cNvPr>
            <p:cNvSpPr>
              <a:spLocks noChangeArrowheads="1"/>
            </p:cNvSpPr>
            <p:nvPr/>
          </p:nvSpPr>
          <p:spPr bwMode="auto">
            <a:xfrm>
              <a:off x="2562" y="1117"/>
              <a:ext cx="1815" cy="127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sp>
        <p:nvSpPr>
          <p:cNvPr id="44039" name="Rectangle 15">
            <a:hlinkClick r:id="rId9" action="ppaction://hlinkfile"/>
            <a:extLst>
              <a:ext uri="{FF2B5EF4-FFF2-40B4-BE49-F238E27FC236}">
                <a16:creationId xmlns:a16="http://schemas.microsoft.com/office/drawing/2014/main" id="{E3EECDF7-A088-459F-839E-B5DE130BA555}"/>
              </a:ext>
            </a:extLst>
          </p:cNvPr>
          <p:cNvSpPr>
            <a:spLocks noChangeArrowheads="1"/>
          </p:cNvSpPr>
          <p:nvPr/>
        </p:nvSpPr>
        <p:spPr bwMode="auto">
          <a:xfrm>
            <a:off x="5375275" y="1341438"/>
            <a:ext cx="3816350"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4040" name="Text Box 16">
            <a:extLst>
              <a:ext uri="{FF2B5EF4-FFF2-40B4-BE49-F238E27FC236}">
                <a16:creationId xmlns:a16="http://schemas.microsoft.com/office/drawing/2014/main" id="{20EB2FA6-F73C-4565-B68B-B74F622AA18A}"/>
              </a:ext>
            </a:extLst>
          </p:cNvPr>
          <p:cNvSpPr txBox="1">
            <a:spLocks noChangeArrowheads="1"/>
          </p:cNvSpPr>
          <p:nvPr/>
        </p:nvSpPr>
        <p:spPr bwMode="auto">
          <a:xfrm>
            <a:off x="2351088" y="1341438"/>
            <a:ext cx="2736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ClrTx/>
              <a:buSzTx/>
              <a:buFontTx/>
              <a:buNone/>
            </a:pPr>
            <a:r>
              <a:rPr lang="en-US" altLang="en-US" sz="1800" b="1"/>
              <a:t>2D Application</a:t>
            </a:r>
          </a:p>
        </p:txBody>
      </p:sp>
      <p:sp>
        <p:nvSpPr>
          <p:cNvPr id="44041" name="Text Box 17">
            <a:extLst>
              <a:ext uri="{FF2B5EF4-FFF2-40B4-BE49-F238E27FC236}">
                <a16:creationId xmlns:a16="http://schemas.microsoft.com/office/drawing/2014/main" id="{439214B0-DBE0-4014-B09D-764713743F03}"/>
              </a:ext>
            </a:extLst>
          </p:cNvPr>
          <p:cNvSpPr txBox="1">
            <a:spLocks noChangeArrowheads="1"/>
          </p:cNvSpPr>
          <p:nvPr/>
        </p:nvSpPr>
        <p:spPr bwMode="auto">
          <a:xfrm>
            <a:off x="5664200" y="1268413"/>
            <a:ext cx="2736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ClrTx/>
              <a:buSzTx/>
              <a:buFontTx/>
              <a:buNone/>
            </a:pPr>
            <a:r>
              <a:rPr lang="en-US" altLang="en-US" sz="1800" b="1"/>
              <a:t>3D Application (Related to MFD)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2">
            <a:extLst>
              <a:ext uri="{FF2B5EF4-FFF2-40B4-BE49-F238E27FC236}">
                <a16:creationId xmlns:a16="http://schemas.microsoft.com/office/drawing/2014/main" id="{FF3F0D82-0AA6-45C3-8367-955CBFA02ED6}"/>
              </a:ext>
            </a:extLst>
          </p:cNvPr>
          <p:cNvGraphicFramePr>
            <a:graphicFrameLocks noGrp="1"/>
          </p:cNvGraphicFramePr>
          <p:nvPr>
            <p:ph idx="1"/>
            <p:extLst>
              <p:ext uri="{D42A27DB-BD31-4B8C-83A1-F6EECF244321}">
                <p14:modId xmlns:p14="http://schemas.microsoft.com/office/powerpoint/2010/main" val="690876317"/>
              </p:ext>
            </p:extLst>
          </p:nvPr>
        </p:nvGraphicFramePr>
        <p:xfrm>
          <a:off x="581025" y="1031967"/>
          <a:ext cx="11029950" cy="49433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784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20187" y="1699026"/>
            <a:ext cx="11351623" cy="4771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en-US" sz="2800" dirty="0"/>
              <a:t>Medical and Biological Imaging</a:t>
            </a:r>
            <a:br>
              <a:rPr lang="en-US" altLang="en-US" sz="2800" dirty="0"/>
            </a:br>
            <a:endParaRPr lang="he-IL" altLang="en-US" sz="2800" dirty="0"/>
          </a:p>
          <a:p>
            <a:endParaRPr lang="en-US" altLang="en-US" sz="2800" dirty="0"/>
          </a:p>
          <a:p>
            <a:endParaRPr lang="en-US" altLang="en-US" sz="2800" dirty="0"/>
          </a:p>
          <a:p>
            <a:pPr>
              <a:buFont typeface="Wingdings" panose="05000000000000000000" pitchFamily="2" charset="2"/>
              <a:buChar char="Ø"/>
            </a:pPr>
            <a:r>
              <a:rPr lang="af-ZA" altLang="en-US" sz="2800" dirty="0"/>
              <a:t>Astronomy</a:t>
            </a:r>
            <a:br>
              <a:rPr lang="en-US" altLang="en-US" sz="2800" dirty="0"/>
            </a:br>
            <a:endParaRPr lang="he-IL" altLang="en-US" sz="2800" dirty="0"/>
          </a:p>
          <a:p>
            <a:endParaRPr lang="en-US" altLang="en-US" sz="2800" dirty="0"/>
          </a:p>
          <a:p>
            <a:endParaRPr lang="en-US" altLang="en-US" sz="2800" dirty="0"/>
          </a:p>
          <a:p>
            <a:pPr>
              <a:buFont typeface="Wingdings" panose="05000000000000000000" pitchFamily="2" charset="2"/>
              <a:buChar char="Ø"/>
            </a:pPr>
            <a:r>
              <a:rPr lang="en-US" altLang="en-US" sz="2800" dirty="0">
                <a:solidFill>
                  <a:srgbClr val="C00000"/>
                </a:solidFill>
              </a:rPr>
              <a:t>Dim Moving Objects Tracking</a:t>
            </a:r>
            <a:br>
              <a:rPr lang="en-US" altLang="en-US" sz="2800" dirty="0"/>
            </a:br>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Applications</a:t>
            </a:r>
            <a:endParaRPr lang="en-US" sz="3200" dirty="0">
              <a:solidFill>
                <a:schemeClr val="tx1"/>
              </a:solidFill>
            </a:endParaRPr>
          </a:p>
        </p:txBody>
      </p:sp>
      <p:pic>
        <p:nvPicPr>
          <p:cNvPr id="6" name="Picture 5">
            <a:extLst>
              <a:ext uri="{FF2B5EF4-FFF2-40B4-BE49-F238E27FC236}">
                <a16:creationId xmlns:a16="http://schemas.microsoft.com/office/drawing/2014/main" id="{9F5F3E69-EF0C-46FB-825B-094571D5FE9C}"/>
              </a:ext>
            </a:extLst>
          </p:cNvPr>
          <p:cNvPicPr>
            <a:picLocks noChangeAspect="1" noChangeArrowheads="1"/>
          </p:cNvPicPr>
          <p:nvPr/>
        </p:nvPicPr>
        <p:blipFill>
          <a:blip r:embed="rId4">
            <a:lum bright="24000" contrast="-18000"/>
            <a:extLst>
              <a:ext uri="{28A0092B-C50C-407E-A947-70E740481C1C}">
                <a14:useLocalDpi xmlns:a14="http://schemas.microsoft.com/office/drawing/2010/main" val="0"/>
              </a:ext>
            </a:extLst>
          </a:blip>
          <a:srcRect/>
          <a:stretch>
            <a:fillRect/>
          </a:stretch>
        </p:blipFill>
        <p:spPr bwMode="auto">
          <a:xfrm>
            <a:off x="9056582" y="3034198"/>
            <a:ext cx="2075089" cy="1654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Content Placeholder 2">
            <a:extLst>
              <a:ext uri="{FF2B5EF4-FFF2-40B4-BE49-F238E27FC236}">
                <a16:creationId xmlns:a16="http://schemas.microsoft.com/office/drawing/2014/main" id="{6BFB6DA5-DC95-42F9-930D-F9FC04673469}"/>
              </a:ext>
            </a:extLst>
          </p:cNvPr>
          <p:cNvSpPr txBox="1">
            <a:spLocks/>
          </p:cNvSpPr>
          <p:nvPr/>
        </p:nvSpPr>
        <p:spPr>
          <a:xfrm>
            <a:off x="8066437" y="4680845"/>
            <a:ext cx="4257291" cy="120382"/>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solidFill>
                  <a:schemeClr val="tx1"/>
                </a:solidFill>
              </a:rPr>
              <a:t>https://www.pinterest.com/pin/490540584389823063/</a:t>
            </a:r>
          </a:p>
        </p:txBody>
      </p:sp>
      <p:sp>
        <p:nvSpPr>
          <p:cNvPr id="10" name="Content Placeholder 2">
            <a:extLst>
              <a:ext uri="{FF2B5EF4-FFF2-40B4-BE49-F238E27FC236}">
                <a16:creationId xmlns:a16="http://schemas.microsoft.com/office/drawing/2014/main" id="{B8C18A83-1E1B-4B3E-9FE8-63577D9802C2}"/>
              </a:ext>
            </a:extLst>
          </p:cNvPr>
          <p:cNvSpPr txBox="1">
            <a:spLocks/>
          </p:cNvSpPr>
          <p:nvPr/>
        </p:nvSpPr>
        <p:spPr>
          <a:xfrm>
            <a:off x="8369865" y="2553111"/>
            <a:ext cx="4257291" cy="29125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solidFill>
                  <a:schemeClr val="tx1"/>
                </a:solidFill>
              </a:rPr>
              <a:t>https://www.jvejournals.com/article/20724</a:t>
            </a:r>
          </a:p>
        </p:txBody>
      </p:sp>
      <p:pic>
        <p:nvPicPr>
          <p:cNvPr id="3" name="Picture 2">
            <a:extLst>
              <a:ext uri="{FF2B5EF4-FFF2-40B4-BE49-F238E27FC236}">
                <a16:creationId xmlns:a16="http://schemas.microsoft.com/office/drawing/2014/main" id="{930EDF97-C08E-42C0-ACF1-652F1F63EB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8049" y="1233517"/>
            <a:ext cx="3908108" cy="1341840"/>
          </a:xfrm>
          <a:prstGeom prst="rect">
            <a:avLst/>
          </a:prstGeom>
        </p:spPr>
      </p:pic>
      <p:pic>
        <p:nvPicPr>
          <p:cNvPr id="11" name="Picture 10">
            <a:extLst>
              <a:ext uri="{FF2B5EF4-FFF2-40B4-BE49-F238E27FC236}">
                <a16:creationId xmlns:a16="http://schemas.microsoft.com/office/drawing/2014/main" id="{3A92247B-2745-4358-AE7E-A977BC1377AC}"/>
              </a:ext>
            </a:extLst>
          </p:cNvPr>
          <p:cNvPicPr>
            <a:picLocks noChangeAspect="1"/>
          </p:cNvPicPr>
          <p:nvPr/>
        </p:nvPicPr>
        <p:blipFill>
          <a:blip r:embed="rId6"/>
          <a:stretch>
            <a:fillRect/>
          </a:stretch>
        </p:blipFill>
        <p:spPr>
          <a:xfrm>
            <a:off x="9634248" y="5188981"/>
            <a:ext cx="2586256" cy="1441127"/>
          </a:xfrm>
          <a:prstGeom prst="rect">
            <a:avLst/>
          </a:prstGeom>
        </p:spPr>
      </p:pic>
      <p:cxnSp>
        <p:nvCxnSpPr>
          <p:cNvPr id="17" name="Straight Arrow Connector 16">
            <a:extLst>
              <a:ext uri="{FF2B5EF4-FFF2-40B4-BE49-F238E27FC236}">
                <a16:creationId xmlns:a16="http://schemas.microsoft.com/office/drawing/2014/main" id="{309124F6-A4AD-4784-AFD4-E447A19A540E}"/>
              </a:ext>
            </a:extLst>
          </p:cNvPr>
          <p:cNvCxnSpPr>
            <a:cxnSpLocks/>
          </p:cNvCxnSpPr>
          <p:nvPr/>
        </p:nvCxnSpPr>
        <p:spPr>
          <a:xfrm>
            <a:off x="8895373" y="5881833"/>
            <a:ext cx="4519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9" name="Group 10">
            <a:extLst>
              <a:ext uri="{FF2B5EF4-FFF2-40B4-BE49-F238E27FC236}">
                <a16:creationId xmlns:a16="http://schemas.microsoft.com/office/drawing/2014/main" id="{77C768DA-4C6E-411F-826F-1E7912A782DF}"/>
              </a:ext>
            </a:extLst>
          </p:cNvPr>
          <p:cNvGrpSpPr>
            <a:grpSpLocks/>
          </p:cNvGrpSpPr>
          <p:nvPr/>
        </p:nvGrpSpPr>
        <p:grpSpPr bwMode="auto">
          <a:xfrm>
            <a:off x="6633284" y="5158974"/>
            <a:ext cx="1905000" cy="1295400"/>
            <a:chOff x="295" y="1344"/>
            <a:chExt cx="1885" cy="1584"/>
          </a:xfrm>
        </p:grpSpPr>
        <p:pic>
          <p:nvPicPr>
            <p:cNvPr id="20" name="mov.avi">
              <a:hlinkClick r:id="" action="ppaction://media"/>
              <a:extLst>
                <a:ext uri="{FF2B5EF4-FFF2-40B4-BE49-F238E27FC236}">
                  <a16:creationId xmlns:a16="http://schemas.microsoft.com/office/drawing/2014/main" id="{6A13B969-DC33-4A99-9CDF-7C588E2E8599}"/>
                </a:ext>
              </a:extLst>
            </p:cNvPr>
            <p:cNvPicPr>
              <a:picLocks noRot="1" noChangeAspect="1" noChangeArrowheads="1"/>
            </p:cNvPicPr>
            <p:nvPr>
              <a:videoFile r:link="rId1"/>
            </p:nvPr>
          </p:nvPicPr>
          <p:blipFill>
            <a:blip r:embed="rId7" cstate="print"/>
            <a:srcRect/>
            <a:stretch>
              <a:fillRect/>
            </a:stretch>
          </p:blipFill>
          <p:spPr bwMode="auto">
            <a:xfrm>
              <a:off x="295" y="1344"/>
              <a:ext cx="1568" cy="1176"/>
            </a:xfrm>
            <a:prstGeom prst="rect">
              <a:avLst/>
            </a:prstGeom>
            <a:noFill/>
            <a:ln w="9525">
              <a:noFill/>
              <a:miter lim="800000"/>
              <a:headEnd/>
              <a:tailEnd/>
            </a:ln>
          </p:spPr>
        </p:pic>
        <p:pic>
          <p:nvPicPr>
            <p:cNvPr id="21" name="mov.avi">
              <a:hlinkClick r:id="" action="ppaction://media"/>
              <a:extLst>
                <a:ext uri="{FF2B5EF4-FFF2-40B4-BE49-F238E27FC236}">
                  <a16:creationId xmlns:a16="http://schemas.microsoft.com/office/drawing/2014/main" id="{577DDC10-2B97-4CB7-8227-69861100E68A}"/>
                </a:ext>
              </a:extLst>
            </p:cNvPr>
            <p:cNvPicPr>
              <a:picLocks noRot="1" noChangeAspect="1" noChangeArrowheads="1"/>
            </p:cNvPicPr>
            <p:nvPr>
              <a:videoFile r:link="rId1"/>
            </p:nvPr>
          </p:nvPicPr>
          <p:blipFill>
            <a:blip r:embed="rId7" cstate="print"/>
            <a:srcRect/>
            <a:stretch>
              <a:fillRect/>
            </a:stretch>
          </p:blipFill>
          <p:spPr bwMode="auto">
            <a:xfrm>
              <a:off x="476" y="1570"/>
              <a:ext cx="1568" cy="1176"/>
            </a:xfrm>
            <a:prstGeom prst="rect">
              <a:avLst/>
            </a:prstGeom>
            <a:noFill/>
            <a:ln w="9525">
              <a:noFill/>
              <a:miter lim="800000"/>
              <a:headEnd/>
              <a:tailEnd/>
            </a:ln>
          </p:spPr>
        </p:pic>
        <p:pic>
          <p:nvPicPr>
            <p:cNvPr id="22" name="mov.avi">
              <a:hlinkClick r:id="" action="ppaction://media"/>
              <a:extLst>
                <a:ext uri="{FF2B5EF4-FFF2-40B4-BE49-F238E27FC236}">
                  <a16:creationId xmlns:a16="http://schemas.microsoft.com/office/drawing/2014/main" id="{82DECF02-0F72-4EED-B4E7-BB52DAD3E75F}"/>
                </a:ext>
              </a:extLst>
            </p:cNvPr>
            <p:cNvPicPr>
              <a:picLocks noRot="1" noChangeAspect="1" noChangeArrowheads="1"/>
            </p:cNvPicPr>
            <p:nvPr>
              <a:videoFile r:link="rId1"/>
            </p:nvPr>
          </p:nvPicPr>
          <p:blipFill>
            <a:blip r:embed="rId7" cstate="print"/>
            <a:srcRect/>
            <a:stretch>
              <a:fillRect/>
            </a:stretch>
          </p:blipFill>
          <p:spPr bwMode="auto">
            <a:xfrm>
              <a:off x="612" y="1752"/>
              <a:ext cx="1568" cy="1176"/>
            </a:xfrm>
            <a:prstGeom prst="rect">
              <a:avLst/>
            </a:prstGeom>
            <a:noFill/>
            <a:ln w="9525">
              <a:noFill/>
              <a:miter lim="800000"/>
              <a:headEnd/>
              <a:tailEnd/>
            </a:ln>
          </p:spPr>
        </p:pic>
      </p:grpSp>
      <p:sp>
        <p:nvSpPr>
          <p:cNvPr id="23" name="Content Placeholder 2">
            <a:extLst>
              <a:ext uri="{FF2B5EF4-FFF2-40B4-BE49-F238E27FC236}">
                <a16:creationId xmlns:a16="http://schemas.microsoft.com/office/drawing/2014/main" id="{5509A6F7-19B1-41F5-BA18-E11E8018F952}"/>
              </a:ext>
            </a:extLst>
          </p:cNvPr>
          <p:cNvSpPr txBox="1">
            <a:spLocks/>
          </p:cNvSpPr>
          <p:nvPr/>
        </p:nvSpPr>
        <p:spPr>
          <a:xfrm>
            <a:off x="786071" y="4084630"/>
            <a:ext cx="4257291"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t>D. L. Donoho a, O. Levi a, J.-L. Starck b and V.J.Mart´ınez c ,Multiscale Geometric Analysis for 3-D Catalogues</a:t>
            </a:r>
            <a:endParaRPr lang="en-US" sz="1200" b="1" dirty="0">
              <a:solidFill>
                <a:schemeClr val="tx1"/>
              </a:solidFill>
            </a:endParaRPr>
          </a:p>
        </p:txBody>
      </p:sp>
      <p:sp>
        <p:nvSpPr>
          <p:cNvPr id="24" name="Content Placeholder 2">
            <a:extLst>
              <a:ext uri="{FF2B5EF4-FFF2-40B4-BE49-F238E27FC236}">
                <a16:creationId xmlns:a16="http://schemas.microsoft.com/office/drawing/2014/main" id="{ABFE9B97-DFBF-48C1-B495-C489863A9F48}"/>
              </a:ext>
            </a:extLst>
          </p:cNvPr>
          <p:cNvSpPr txBox="1">
            <a:spLocks/>
          </p:cNvSpPr>
          <p:nvPr/>
        </p:nvSpPr>
        <p:spPr>
          <a:xfrm>
            <a:off x="786071" y="2267438"/>
            <a:ext cx="4257291"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t>Mehul P. </a:t>
            </a:r>
            <a:r>
              <a:rPr lang="en-US" sz="1200" b="1" dirty="0" err="1"/>
              <a:t>Sampat</a:t>
            </a:r>
            <a:r>
              <a:rPr lang="en-US" sz="1200" b="1" dirty="0"/>
              <a:t>, Alan C., </a:t>
            </a:r>
            <a:r>
              <a:rPr lang="en-US" sz="1200" b="1" dirty="0" err="1"/>
              <a:t>Bovik</a:t>
            </a:r>
            <a:r>
              <a:rPr lang="en-US" sz="1200" b="1" dirty="0"/>
              <a:t> B., Mia K. Markey, Classification of mammographic lesions into BI-RADS shape categories using the Beamlet Transform</a:t>
            </a:r>
            <a:endParaRPr lang="en-US" sz="1200" b="1" dirty="0">
              <a:solidFill>
                <a:schemeClr val="tx1"/>
              </a:solidFill>
            </a:endParaRPr>
          </a:p>
        </p:txBody>
      </p:sp>
    </p:spTree>
    <p:extLst>
      <p:ext uri="{BB962C8B-B14F-4D97-AF65-F5344CB8AC3E}">
        <p14:creationId xmlns:p14="http://schemas.microsoft.com/office/powerpoint/2010/main" val="1558399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167743" y="1585845"/>
            <a:ext cx="11351623" cy="2411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Font typeface="Wingdings" pitchFamily="2" charset="2"/>
              <a:buChar char="Ø"/>
            </a:pPr>
            <a:r>
              <a:rPr lang="en-US" sz="2800" dirty="0"/>
              <a:t>Man-made dim moving target.</a:t>
            </a:r>
            <a:br>
              <a:rPr lang="en-US" sz="2800" dirty="0"/>
            </a:br>
            <a:endParaRPr lang="en-US" sz="2800" dirty="0"/>
          </a:p>
          <a:p>
            <a:pPr>
              <a:lnSpc>
                <a:spcPct val="90000"/>
              </a:lnSpc>
              <a:buFont typeface="Wingdings" pitchFamily="2" charset="2"/>
              <a:buChar char="Ø"/>
            </a:pPr>
            <a:r>
              <a:rPr lang="en-US" sz="2800" dirty="0"/>
              <a:t>A point target.</a:t>
            </a:r>
            <a:br>
              <a:rPr lang="en-US" sz="2800" dirty="0"/>
            </a:br>
            <a:endParaRPr lang="en-US" sz="2800" dirty="0"/>
          </a:p>
          <a:p>
            <a:pPr>
              <a:lnSpc>
                <a:spcPct val="90000"/>
              </a:lnSpc>
              <a:buFont typeface="Wingdings" pitchFamily="2" charset="2"/>
              <a:buChar char="Ø"/>
            </a:pPr>
            <a:r>
              <a:rPr lang="en-US" sz="2800" dirty="0"/>
              <a:t>Low SNR (barely seen by naked eye).</a:t>
            </a:r>
          </a:p>
          <a:p>
            <a:pPr marL="0" indent="0">
              <a:lnSpc>
                <a:spcPct val="90000"/>
              </a:lnSpc>
              <a:buNone/>
            </a:pPr>
            <a:endParaRPr lang="en-US" sz="2800" dirty="0"/>
          </a:p>
          <a:p>
            <a:pPr marL="0" indent="0">
              <a:lnSpc>
                <a:spcPct val="90000"/>
              </a:lnSpc>
              <a:buNone/>
            </a:pPr>
            <a:endParaRPr lang="en-US" sz="2800" dirty="0"/>
          </a:p>
          <a:p>
            <a:pPr marL="0" indent="0">
              <a:lnSpc>
                <a:spcPct val="90000"/>
              </a:lnSpc>
              <a:buNone/>
            </a:pPr>
            <a:endParaRPr 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Dim Moving Objects Tracking</a:t>
            </a:r>
            <a:endParaRPr lang="en-US" sz="3200" b="1" dirty="0">
              <a:solidFill>
                <a:schemeClr val="tx1"/>
              </a:solidFill>
            </a:endParaRPr>
          </a:p>
        </p:txBody>
      </p:sp>
      <p:pic>
        <p:nvPicPr>
          <p:cNvPr id="11" name="Picture 10">
            <a:extLst>
              <a:ext uri="{FF2B5EF4-FFF2-40B4-BE49-F238E27FC236}">
                <a16:creationId xmlns:a16="http://schemas.microsoft.com/office/drawing/2014/main" id="{3A92247B-2745-4358-AE7E-A977BC1377AC}"/>
              </a:ext>
            </a:extLst>
          </p:cNvPr>
          <p:cNvPicPr>
            <a:picLocks noChangeAspect="1"/>
          </p:cNvPicPr>
          <p:nvPr/>
        </p:nvPicPr>
        <p:blipFill>
          <a:blip r:embed="rId4"/>
          <a:stretch>
            <a:fillRect/>
          </a:stretch>
        </p:blipFill>
        <p:spPr>
          <a:xfrm>
            <a:off x="7454815" y="1866320"/>
            <a:ext cx="2109847" cy="1175660"/>
          </a:xfrm>
          <a:prstGeom prst="rect">
            <a:avLst/>
          </a:prstGeom>
        </p:spPr>
      </p:pic>
      <p:cxnSp>
        <p:nvCxnSpPr>
          <p:cNvPr id="17" name="Straight Arrow Connector 16">
            <a:extLst>
              <a:ext uri="{FF2B5EF4-FFF2-40B4-BE49-F238E27FC236}">
                <a16:creationId xmlns:a16="http://schemas.microsoft.com/office/drawing/2014/main" id="{309124F6-A4AD-4784-AFD4-E447A19A540E}"/>
              </a:ext>
            </a:extLst>
          </p:cNvPr>
          <p:cNvCxnSpPr>
            <a:cxnSpLocks/>
          </p:cNvCxnSpPr>
          <p:nvPr/>
        </p:nvCxnSpPr>
        <p:spPr>
          <a:xfrm>
            <a:off x="7158014" y="2454150"/>
            <a:ext cx="4519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9" name="Group 10">
            <a:extLst>
              <a:ext uri="{FF2B5EF4-FFF2-40B4-BE49-F238E27FC236}">
                <a16:creationId xmlns:a16="http://schemas.microsoft.com/office/drawing/2014/main" id="{77C768DA-4C6E-411F-826F-1E7912A782DF}"/>
              </a:ext>
            </a:extLst>
          </p:cNvPr>
          <p:cNvGrpSpPr>
            <a:grpSpLocks/>
          </p:cNvGrpSpPr>
          <p:nvPr/>
        </p:nvGrpSpPr>
        <p:grpSpPr bwMode="auto">
          <a:xfrm>
            <a:off x="5238573" y="1824719"/>
            <a:ext cx="1714851" cy="1161067"/>
            <a:chOff x="295" y="1344"/>
            <a:chExt cx="1885" cy="1584"/>
          </a:xfrm>
        </p:grpSpPr>
        <p:pic>
          <p:nvPicPr>
            <p:cNvPr id="20" name="mov.avi">
              <a:hlinkClick r:id="" action="ppaction://media"/>
              <a:extLst>
                <a:ext uri="{FF2B5EF4-FFF2-40B4-BE49-F238E27FC236}">
                  <a16:creationId xmlns:a16="http://schemas.microsoft.com/office/drawing/2014/main" id="{6A13B969-DC33-4A99-9CDF-7C588E2E8599}"/>
                </a:ext>
              </a:extLst>
            </p:cNvPr>
            <p:cNvPicPr>
              <a:picLocks noRot="1" noChangeAspect="1" noChangeArrowheads="1"/>
            </p:cNvPicPr>
            <p:nvPr>
              <a:videoFile r:link="rId1"/>
            </p:nvPr>
          </p:nvPicPr>
          <p:blipFill>
            <a:blip r:embed="rId5" cstate="print"/>
            <a:srcRect/>
            <a:stretch>
              <a:fillRect/>
            </a:stretch>
          </p:blipFill>
          <p:spPr bwMode="auto">
            <a:xfrm>
              <a:off x="295" y="1344"/>
              <a:ext cx="1568" cy="1176"/>
            </a:xfrm>
            <a:prstGeom prst="rect">
              <a:avLst/>
            </a:prstGeom>
            <a:noFill/>
            <a:ln w="9525">
              <a:noFill/>
              <a:miter lim="800000"/>
              <a:headEnd/>
              <a:tailEnd/>
            </a:ln>
          </p:spPr>
        </p:pic>
        <p:pic>
          <p:nvPicPr>
            <p:cNvPr id="21" name="mov.avi">
              <a:hlinkClick r:id="" action="ppaction://media"/>
              <a:extLst>
                <a:ext uri="{FF2B5EF4-FFF2-40B4-BE49-F238E27FC236}">
                  <a16:creationId xmlns:a16="http://schemas.microsoft.com/office/drawing/2014/main" id="{577DDC10-2B97-4CB7-8227-69861100E68A}"/>
                </a:ext>
              </a:extLst>
            </p:cNvPr>
            <p:cNvPicPr>
              <a:picLocks noRot="1" noChangeAspect="1" noChangeArrowheads="1"/>
            </p:cNvPicPr>
            <p:nvPr>
              <a:videoFile r:link="rId1"/>
            </p:nvPr>
          </p:nvPicPr>
          <p:blipFill>
            <a:blip r:embed="rId5" cstate="print"/>
            <a:srcRect/>
            <a:stretch>
              <a:fillRect/>
            </a:stretch>
          </p:blipFill>
          <p:spPr bwMode="auto">
            <a:xfrm>
              <a:off x="476" y="1570"/>
              <a:ext cx="1568" cy="1176"/>
            </a:xfrm>
            <a:prstGeom prst="rect">
              <a:avLst/>
            </a:prstGeom>
            <a:noFill/>
            <a:ln w="9525">
              <a:noFill/>
              <a:miter lim="800000"/>
              <a:headEnd/>
              <a:tailEnd/>
            </a:ln>
          </p:spPr>
        </p:pic>
        <p:pic>
          <p:nvPicPr>
            <p:cNvPr id="22" name="mov.avi">
              <a:hlinkClick r:id="" action="ppaction://media"/>
              <a:extLst>
                <a:ext uri="{FF2B5EF4-FFF2-40B4-BE49-F238E27FC236}">
                  <a16:creationId xmlns:a16="http://schemas.microsoft.com/office/drawing/2014/main" id="{82DECF02-0F72-4EED-B4E7-BB52DAD3E75F}"/>
                </a:ext>
              </a:extLst>
            </p:cNvPr>
            <p:cNvPicPr>
              <a:picLocks noRot="1" noChangeAspect="1" noChangeArrowheads="1"/>
            </p:cNvPicPr>
            <p:nvPr>
              <a:videoFile r:link="rId1"/>
            </p:nvPr>
          </p:nvPicPr>
          <p:blipFill>
            <a:blip r:embed="rId5" cstate="print"/>
            <a:srcRect/>
            <a:stretch>
              <a:fillRect/>
            </a:stretch>
          </p:blipFill>
          <p:spPr bwMode="auto">
            <a:xfrm>
              <a:off x="612" y="1752"/>
              <a:ext cx="1568" cy="1176"/>
            </a:xfrm>
            <a:prstGeom prst="rect">
              <a:avLst/>
            </a:prstGeom>
            <a:noFill/>
            <a:ln w="9525">
              <a:noFill/>
              <a:miter lim="800000"/>
              <a:headEnd/>
              <a:tailEnd/>
            </a:ln>
          </p:spPr>
        </p:pic>
      </p:grpSp>
      <p:pic>
        <p:nvPicPr>
          <p:cNvPr id="2" name="Picture 1">
            <a:extLst>
              <a:ext uri="{FF2B5EF4-FFF2-40B4-BE49-F238E27FC236}">
                <a16:creationId xmlns:a16="http://schemas.microsoft.com/office/drawing/2014/main" id="{E16D01AD-4CCE-421C-892A-BA5FB224A308}"/>
              </a:ext>
            </a:extLst>
          </p:cNvPr>
          <p:cNvPicPr>
            <a:picLocks noChangeAspect="1"/>
          </p:cNvPicPr>
          <p:nvPr/>
        </p:nvPicPr>
        <p:blipFill>
          <a:blip r:embed="rId6"/>
          <a:stretch>
            <a:fillRect/>
          </a:stretch>
        </p:blipFill>
        <p:spPr>
          <a:xfrm>
            <a:off x="3996990" y="4494926"/>
            <a:ext cx="4457700" cy="2019300"/>
          </a:xfrm>
          <a:prstGeom prst="rect">
            <a:avLst/>
          </a:prstGeom>
        </p:spPr>
      </p:pic>
      <p:sp>
        <p:nvSpPr>
          <p:cNvPr id="18" name="Content Placeholder 2">
            <a:extLst>
              <a:ext uri="{FF2B5EF4-FFF2-40B4-BE49-F238E27FC236}">
                <a16:creationId xmlns:a16="http://schemas.microsoft.com/office/drawing/2014/main" id="{043AC987-4BB8-4573-BE13-DBA4885E3738}"/>
              </a:ext>
            </a:extLst>
          </p:cNvPr>
          <p:cNvSpPr txBox="1">
            <a:spLocks/>
          </p:cNvSpPr>
          <p:nvPr/>
        </p:nvSpPr>
        <p:spPr>
          <a:xfrm>
            <a:off x="4410352" y="4004531"/>
            <a:ext cx="1559453"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b="1" dirty="0">
                <a:solidFill>
                  <a:schemeClr val="tx1"/>
                </a:solidFill>
              </a:rPr>
              <a:t>Multiscale</a:t>
            </a:r>
          </a:p>
        </p:txBody>
      </p:sp>
      <p:sp>
        <p:nvSpPr>
          <p:cNvPr id="25" name="Content Placeholder 2">
            <a:extLst>
              <a:ext uri="{FF2B5EF4-FFF2-40B4-BE49-F238E27FC236}">
                <a16:creationId xmlns:a16="http://schemas.microsoft.com/office/drawing/2014/main" id="{516F613A-0B04-41BE-BE08-80519AB6E4F4}"/>
              </a:ext>
            </a:extLst>
          </p:cNvPr>
          <p:cNvSpPr txBox="1">
            <a:spLocks/>
          </p:cNvSpPr>
          <p:nvPr/>
        </p:nvSpPr>
        <p:spPr>
          <a:xfrm>
            <a:off x="6222197" y="4004532"/>
            <a:ext cx="2427818"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b="1" dirty="0">
                <a:solidFill>
                  <a:schemeClr val="tx1"/>
                </a:solidFill>
              </a:rPr>
              <a:t>Dynamic - Mono-scale </a:t>
            </a:r>
          </a:p>
        </p:txBody>
      </p:sp>
      <p:cxnSp>
        <p:nvCxnSpPr>
          <p:cNvPr id="26" name="Straight Arrow Connector 25">
            <a:extLst>
              <a:ext uri="{FF2B5EF4-FFF2-40B4-BE49-F238E27FC236}">
                <a16:creationId xmlns:a16="http://schemas.microsoft.com/office/drawing/2014/main" id="{3FBA88E6-6827-476E-B6FE-C8AD3244CEE5}"/>
              </a:ext>
            </a:extLst>
          </p:cNvPr>
          <p:cNvCxnSpPr>
            <a:cxnSpLocks/>
          </p:cNvCxnSpPr>
          <p:nvPr/>
        </p:nvCxnSpPr>
        <p:spPr>
          <a:xfrm>
            <a:off x="9561931" y="2421378"/>
            <a:ext cx="4519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Rectangle 12">
            <a:extLst>
              <a:ext uri="{FF2B5EF4-FFF2-40B4-BE49-F238E27FC236}">
                <a16:creationId xmlns:a16="http://schemas.microsoft.com/office/drawing/2014/main" id="{6355BBB3-BEA0-421F-A7EA-544C9EB87DE0}"/>
              </a:ext>
            </a:extLst>
          </p:cNvPr>
          <p:cNvSpPr/>
          <p:nvPr/>
        </p:nvSpPr>
        <p:spPr>
          <a:xfrm>
            <a:off x="7233144" y="5785733"/>
            <a:ext cx="301686" cy="341632"/>
          </a:xfrm>
          <a:prstGeom prst="rect">
            <a:avLst/>
          </a:prstGeom>
        </p:spPr>
        <p:txBody>
          <a:bodyPr wrap="square">
            <a:spAutoFit/>
          </a:bodyPr>
          <a:lstStyle/>
          <a:p>
            <a:pPr>
              <a:lnSpc>
                <a:spcPct val="90000"/>
              </a:lnSpc>
            </a:pPr>
            <a:r>
              <a:rPr lang="en-US" dirty="0"/>
              <a:t>?</a:t>
            </a:r>
          </a:p>
        </p:txBody>
      </p:sp>
      <p:pic>
        <p:nvPicPr>
          <p:cNvPr id="14" name="Picture 13">
            <a:extLst>
              <a:ext uri="{FF2B5EF4-FFF2-40B4-BE49-F238E27FC236}">
                <a16:creationId xmlns:a16="http://schemas.microsoft.com/office/drawing/2014/main" id="{A1D7A73F-9D8F-4763-A379-343C3E3042C8}"/>
              </a:ext>
            </a:extLst>
          </p:cNvPr>
          <p:cNvPicPr>
            <a:picLocks noChangeAspect="1"/>
          </p:cNvPicPr>
          <p:nvPr/>
        </p:nvPicPr>
        <p:blipFill>
          <a:blip r:embed="rId7"/>
          <a:stretch>
            <a:fillRect/>
          </a:stretch>
        </p:blipFill>
        <p:spPr>
          <a:xfrm>
            <a:off x="10189777" y="1659434"/>
            <a:ext cx="1695450" cy="1790700"/>
          </a:xfrm>
          <a:prstGeom prst="rect">
            <a:avLst/>
          </a:prstGeom>
        </p:spPr>
      </p:pic>
      <p:cxnSp>
        <p:nvCxnSpPr>
          <p:cNvPr id="16" name="Straight Connector 15">
            <a:extLst>
              <a:ext uri="{FF2B5EF4-FFF2-40B4-BE49-F238E27FC236}">
                <a16:creationId xmlns:a16="http://schemas.microsoft.com/office/drawing/2014/main" id="{547D931B-0975-4529-AE65-F6F0AF149578}"/>
              </a:ext>
            </a:extLst>
          </p:cNvPr>
          <p:cNvCxnSpPr>
            <a:cxnSpLocks/>
          </p:cNvCxnSpPr>
          <p:nvPr/>
        </p:nvCxnSpPr>
        <p:spPr>
          <a:xfrm>
            <a:off x="672634" y="3947826"/>
            <a:ext cx="10846732" cy="4024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01775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Objective</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315083" y="805832"/>
            <a:ext cx="8860447" cy="5344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800" dirty="0"/>
              <a:t>Validate the accuracy and efficiency of the Geometric approach  X-ray transform algorithm named SHAS by comparing to other discrete X-Ray transform algorithm</a:t>
            </a:r>
            <a:r>
              <a:rPr lang="he-IL" sz="2800" dirty="0"/>
              <a:t> \</a:t>
            </a:r>
            <a:r>
              <a:rPr lang="en-US" sz="2800" dirty="0"/>
              <a:t> </a:t>
            </a:r>
          </a:p>
          <a:p>
            <a:endParaRPr lang="he-IL" sz="2800" dirty="0"/>
          </a:p>
          <a:p>
            <a:pPr>
              <a:buFont typeface="Wingdings" panose="05000000000000000000" pitchFamily="2" charset="2"/>
              <a:buChar char="Ø"/>
            </a:pPr>
            <a:r>
              <a:rPr lang="en-US" sz="2800" dirty="0"/>
              <a:t>Analyze and present the Dynamic SHAS as a computationally efficient algorithm for dynamically computing X-Ray coefficients inside a sliding window.</a:t>
            </a:r>
          </a:p>
          <a:p>
            <a:endParaRPr lang="he-IL" sz="2800" dirty="0"/>
          </a:p>
          <a:p>
            <a:endParaRPr lang="en-US" sz="2800" dirty="0"/>
          </a:p>
          <a:p>
            <a:pPr>
              <a:buFont typeface="Wingdings" panose="05000000000000000000" pitchFamily="2" charset="2"/>
              <a:buChar char="Ø"/>
            </a:pPr>
            <a:r>
              <a:rPr lang="en-US" sz="2800" dirty="0"/>
              <a:t>Develop a Dynamic SHAS based tool for tracking a dim target.</a:t>
            </a:r>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2400" dirty="0">
              <a:solidFill>
                <a:schemeClr val="tx1"/>
              </a:solidFill>
            </a:endParaRPr>
          </a:p>
        </p:txBody>
      </p:sp>
      <p:pic>
        <p:nvPicPr>
          <p:cNvPr id="8" name="Picture 7">
            <a:extLst>
              <a:ext uri="{FF2B5EF4-FFF2-40B4-BE49-F238E27FC236}">
                <a16:creationId xmlns:a16="http://schemas.microsoft.com/office/drawing/2014/main" id="{BB5133B2-11DB-4933-BB31-CF46E3D2EC4D}"/>
              </a:ext>
            </a:extLst>
          </p:cNvPr>
          <p:cNvPicPr/>
          <p:nvPr/>
        </p:nvPicPr>
        <p:blipFill>
          <a:blip r:embed="rId3">
            <a:extLst>
              <a:ext uri="{28A0092B-C50C-407E-A947-70E740481C1C}">
                <a14:useLocalDpi xmlns:a14="http://schemas.microsoft.com/office/drawing/2010/main" val="0"/>
              </a:ext>
            </a:extLst>
          </a:blip>
          <a:stretch>
            <a:fillRect/>
          </a:stretch>
        </p:blipFill>
        <p:spPr>
          <a:xfrm>
            <a:off x="8796348" y="2359742"/>
            <a:ext cx="3395652" cy="2333464"/>
          </a:xfrm>
          <a:prstGeom prst="rect">
            <a:avLst/>
          </a:prstGeom>
        </p:spPr>
      </p:pic>
      <p:pic>
        <p:nvPicPr>
          <p:cNvPr id="10" name="Picture 9">
            <a:extLst>
              <a:ext uri="{FF2B5EF4-FFF2-40B4-BE49-F238E27FC236}">
                <a16:creationId xmlns:a16="http://schemas.microsoft.com/office/drawing/2014/main" id="{525395F4-DA59-4E24-84EF-8FBCF8D4AE0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9052208" y="4920406"/>
            <a:ext cx="2883932" cy="1928648"/>
          </a:xfrm>
          <a:prstGeom prst="rect">
            <a:avLst/>
          </a:prstGeom>
          <a:noFill/>
          <a:ln>
            <a:noFill/>
          </a:ln>
        </p:spPr>
      </p:pic>
      <p:pic>
        <p:nvPicPr>
          <p:cNvPr id="9" name="Picture 8">
            <a:extLst>
              <a:ext uri="{FF2B5EF4-FFF2-40B4-BE49-F238E27FC236}">
                <a16:creationId xmlns:a16="http://schemas.microsoft.com/office/drawing/2014/main" id="{3D04F847-75A7-4C3E-9B3C-BA577CE2299C}"/>
              </a:ext>
            </a:extLst>
          </p:cNvPr>
          <p:cNvPicPr/>
          <p:nvPr/>
        </p:nvPicPr>
        <p:blipFill>
          <a:blip r:embed="rId5">
            <a:extLst>
              <a:ext uri="{28A0092B-C50C-407E-A947-70E740481C1C}">
                <a14:useLocalDpi xmlns:a14="http://schemas.microsoft.com/office/drawing/2010/main" val="0"/>
              </a:ext>
            </a:extLst>
          </a:blip>
          <a:stretch>
            <a:fillRect/>
          </a:stretch>
        </p:blipFill>
        <p:spPr>
          <a:xfrm>
            <a:off x="9052208" y="603791"/>
            <a:ext cx="3147444" cy="1836447"/>
          </a:xfrm>
          <a:prstGeom prst="rect">
            <a:avLst/>
          </a:prstGeom>
        </p:spPr>
      </p:pic>
    </p:spTree>
    <p:extLst>
      <p:ext uri="{BB962C8B-B14F-4D97-AF65-F5344CB8AC3E}">
        <p14:creationId xmlns:p14="http://schemas.microsoft.com/office/powerpoint/2010/main" val="2534635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4">
            <a:extLst>
              <a:ext uri="{FF2B5EF4-FFF2-40B4-BE49-F238E27FC236}">
                <a16:creationId xmlns:a16="http://schemas.microsoft.com/office/drawing/2014/main" id="{2F9A80D6-5B45-4A60-BBAD-176B49668C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8262" t="28342" r="22688" b="38194"/>
          <a:stretch>
            <a:fillRect/>
          </a:stretch>
        </p:blipFill>
        <p:spPr bwMode="auto">
          <a:xfrm>
            <a:off x="734342" y="2202329"/>
            <a:ext cx="5035837" cy="214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5">
            <a:extLst>
              <a:ext uri="{FF2B5EF4-FFF2-40B4-BE49-F238E27FC236}">
                <a16:creationId xmlns:a16="http://schemas.microsoft.com/office/drawing/2014/main" id="{04E21F31-5A8A-4637-AF09-3517972437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4212" t="53156" r="18974" b="34108"/>
          <a:stretch>
            <a:fillRect/>
          </a:stretch>
        </p:blipFill>
        <p:spPr bwMode="auto">
          <a:xfrm>
            <a:off x="225041" y="5488519"/>
            <a:ext cx="554513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pic>
      <p:pic>
        <p:nvPicPr>
          <p:cNvPr id="5126" name="Picture 10" descr="line_param">
            <a:extLst>
              <a:ext uri="{FF2B5EF4-FFF2-40B4-BE49-F238E27FC236}">
                <a16:creationId xmlns:a16="http://schemas.microsoft.com/office/drawing/2014/main" id="{06DA2A48-1780-42BD-B685-C20D8C4BB6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2017" y="4561522"/>
            <a:ext cx="1366345" cy="107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2">
            <a:extLst>
              <a:ext uri="{FF2B5EF4-FFF2-40B4-BE49-F238E27FC236}">
                <a16:creationId xmlns:a16="http://schemas.microsoft.com/office/drawing/2014/main" id="{860AA195-0ABF-4B5A-9C5A-8B4D1425F1C8}"/>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0" name="Content Placeholder 2">
            <a:extLst>
              <a:ext uri="{FF2B5EF4-FFF2-40B4-BE49-F238E27FC236}">
                <a16:creationId xmlns:a16="http://schemas.microsoft.com/office/drawing/2014/main" id="{9CAC0E3A-3176-4510-B4E5-51FB16C5A002}"/>
              </a:ext>
            </a:extLst>
          </p:cNvPr>
          <p:cNvSpPr txBox="1">
            <a:spLocks/>
          </p:cNvSpPr>
          <p:nvPr/>
        </p:nvSpPr>
        <p:spPr>
          <a:xfrm>
            <a:off x="581192" y="707426"/>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X-Ray Transform</a:t>
            </a:r>
          </a:p>
          <a:p>
            <a:pPr algn="ctr"/>
            <a:r>
              <a:rPr lang="en-US" dirty="0">
                <a:solidFill>
                  <a:schemeClr val="tx1"/>
                </a:solidFill>
              </a:rPr>
              <a:t>An integral transform mapping spatial data into the parametric space of line integrals</a:t>
            </a:r>
            <a:endParaRPr lang="en-US" sz="3200" b="1" dirty="0">
              <a:solidFill>
                <a:schemeClr val="tx1"/>
              </a:solidFill>
            </a:endParaRPr>
          </a:p>
          <a:p>
            <a:pPr algn="ctr"/>
            <a:endParaRPr lang="en-US" sz="3200" b="1" dirty="0">
              <a:solidFill>
                <a:schemeClr val="tx1"/>
              </a:solidFill>
            </a:endParaRPr>
          </a:p>
          <a:p>
            <a:pPr algn="ctr"/>
            <a:endParaRPr lang="en-US" sz="3200" dirty="0">
              <a:solidFill>
                <a:schemeClr val="tx1"/>
              </a:solidFill>
            </a:endParaRPr>
          </a:p>
        </p:txBody>
      </p:sp>
      <p:sp>
        <p:nvSpPr>
          <p:cNvPr id="11" name="Content Placeholder 2">
            <a:extLst>
              <a:ext uri="{FF2B5EF4-FFF2-40B4-BE49-F238E27FC236}">
                <a16:creationId xmlns:a16="http://schemas.microsoft.com/office/drawing/2014/main" id="{0E6B7782-6DF7-4BD3-BB8E-477A1F03AC57}"/>
              </a:ext>
            </a:extLst>
          </p:cNvPr>
          <p:cNvSpPr txBox="1">
            <a:spLocks/>
          </p:cNvSpPr>
          <p:nvPr/>
        </p:nvSpPr>
        <p:spPr>
          <a:xfrm>
            <a:off x="581192" y="1853246"/>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000" b="1" i="1" dirty="0">
                <a:solidFill>
                  <a:schemeClr val="tx1"/>
                </a:solidFill>
              </a:rPr>
              <a:t>2D                                                                                           3D</a:t>
            </a:r>
          </a:p>
          <a:p>
            <a:pPr algn="ctr"/>
            <a:endParaRPr lang="en-US" sz="3200" b="1" dirty="0">
              <a:solidFill>
                <a:schemeClr val="tx1"/>
              </a:solidFill>
            </a:endParaRPr>
          </a:p>
          <a:p>
            <a:pPr algn="ctr"/>
            <a:endParaRPr lang="en-US" sz="3200" dirty="0">
              <a:solidFill>
                <a:schemeClr val="tx1"/>
              </a:solidFill>
            </a:endParaRPr>
          </a:p>
        </p:txBody>
      </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BBDF5494-6DF8-44E6-99A5-8516E3448891}"/>
                  </a:ext>
                </a:extLst>
              </p:cNvPr>
              <p:cNvSpPr txBox="1">
                <a:spLocks/>
              </p:cNvSpPr>
              <p:nvPr/>
            </p:nvSpPr>
            <p:spPr>
              <a:xfrm>
                <a:off x="6646864" y="2382513"/>
                <a:ext cx="5118475" cy="10464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 xmlns:m="http://schemas.openxmlformats.org/officeDocument/2006/math">
                    <m:r>
                      <a:rPr lang="en-US" sz="2000" i="1">
                        <a:solidFill>
                          <a:schemeClr val="tx1"/>
                        </a:solidFill>
                        <a:latin typeface="Cambria Math" panose="02040503050406030204" pitchFamily="18" charset="0"/>
                      </a:rPr>
                      <m:t>𝑓</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𝑝</m:t>
                        </m:r>
                      </m:e>
                    </m:d>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𝑓</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𝑥</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𝑦</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𝑧</m:t>
                    </m:r>
                    <m:r>
                      <a:rPr lang="en-US" sz="2000" i="1">
                        <a:solidFill>
                          <a:schemeClr val="tx1"/>
                        </a:solidFill>
                        <a:latin typeface="Cambria Math" panose="02040503050406030204" pitchFamily="18" charset="0"/>
                      </a:rPr>
                      <m:t>)</m:t>
                    </m:r>
                  </m:oMath>
                </a14:m>
                <a:r>
                  <a:rPr lang="en-US" sz="2000" i="1" dirty="0">
                    <a:solidFill>
                      <a:schemeClr val="tx1"/>
                    </a:solidFill>
                    <a:latin typeface="Cambria Math" panose="02040503050406030204" pitchFamily="18" charset="0"/>
                    <a:ea typeface="Cambria Math" panose="02040503050406030204" pitchFamily="18" charset="0"/>
                  </a:rPr>
                  <a:t> ,L – 3D line  , p point on L</a:t>
                </a:r>
              </a:p>
              <a:p>
                <a:pPr algn="ctr"/>
                <a14:m>
                  <m:oMathPara xmlns:m="http://schemas.openxmlformats.org/officeDocument/2006/math">
                    <m:oMathParaPr>
                      <m:jc m:val="centerGroup"/>
                    </m:oMathParaPr>
                    <m:oMath xmlns:m="http://schemas.openxmlformats.org/officeDocument/2006/math">
                      <m:r>
                        <a:rPr lang="en-US" sz="2000" i="1">
                          <a:solidFill>
                            <a:schemeClr val="tx1"/>
                          </a:solidFill>
                          <a:latin typeface="Cambria Math" panose="02040503050406030204" pitchFamily="18" charset="0"/>
                        </a:rPr>
                        <m:t>𝑅𝑓</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𝐿</m:t>
                          </m:r>
                        </m:e>
                      </m:d>
                      <m:r>
                        <a:rPr lang="en-US" sz="2000" i="1">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m:t>
                          </m:r>
                        </m:e>
                        <m:sub>
                          <m:r>
                            <a:rPr lang="en-US" sz="2000" i="1">
                              <a:solidFill>
                                <a:schemeClr val="tx1"/>
                              </a:solidFill>
                              <a:latin typeface="Cambria Math" panose="02040503050406030204" pitchFamily="18" charset="0"/>
                            </a:rPr>
                            <m:t>𝐿</m:t>
                          </m:r>
                        </m:sub>
                      </m:sSub>
                      <m:r>
                        <a:rPr lang="en-US" sz="2000" i="1">
                          <a:solidFill>
                            <a:schemeClr val="tx1"/>
                          </a:solidFill>
                          <a:latin typeface="Cambria Math" panose="02040503050406030204" pitchFamily="18" charset="0"/>
                        </a:rPr>
                        <m:t>𝑓</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𝑝</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𝑑𝑝</m:t>
                      </m:r>
                    </m:oMath>
                  </m:oMathPara>
                </a14:m>
                <a:endParaRPr lang="en-US" sz="2000" i="1" dirty="0">
                  <a:solidFill>
                    <a:schemeClr val="tx1"/>
                  </a:solidFill>
                  <a:latin typeface="Cambria Math" panose="02040503050406030204" pitchFamily="18" charset="0"/>
                </a:endParaRPr>
              </a:p>
              <a:p>
                <a:pPr algn="ctr"/>
                <a:endParaRPr lang="en-US" sz="2000" dirty="0">
                  <a:solidFill>
                    <a:schemeClr val="tx1"/>
                  </a:solidFill>
                </a:endParaRPr>
              </a:p>
              <a:p>
                <a:pPr algn="ctr"/>
                <a:endParaRPr lang="en-US" sz="3200" dirty="0">
                  <a:solidFill>
                    <a:schemeClr val="tx1"/>
                  </a:solidFill>
                </a:endParaRPr>
              </a:p>
            </p:txBody>
          </p:sp>
        </mc:Choice>
        <mc:Fallback xmlns="">
          <p:sp>
            <p:nvSpPr>
              <p:cNvPr id="14" name="Content Placeholder 2">
                <a:extLst>
                  <a:ext uri="{FF2B5EF4-FFF2-40B4-BE49-F238E27FC236}">
                    <a16:creationId xmlns:a16="http://schemas.microsoft.com/office/drawing/2014/main" id="{BBDF5494-6DF8-44E6-99A5-8516E3448891}"/>
                  </a:ext>
                </a:extLst>
              </p:cNvPr>
              <p:cNvSpPr txBox="1">
                <a:spLocks noRot="1" noChangeAspect="1" noMove="1" noResize="1" noEditPoints="1" noAdjustHandles="1" noChangeArrowheads="1" noChangeShapeType="1" noTextEdit="1"/>
              </p:cNvSpPr>
              <p:nvPr/>
            </p:nvSpPr>
            <p:spPr>
              <a:xfrm>
                <a:off x="6646864" y="2382513"/>
                <a:ext cx="5118475" cy="1046487"/>
              </a:xfrm>
              <a:prstGeom prst="rect">
                <a:avLst/>
              </a:prstGeom>
              <a:blipFill>
                <a:blip r:embed="rId7"/>
                <a:stretch>
                  <a:fillRect t="-3488"/>
                </a:stretch>
              </a:blipFill>
            </p:spPr>
            <p:txBody>
              <a:bodyPr/>
              <a:lstStyle/>
              <a:p>
                <a:r>
                  <a:rPr lang="en-US">
                    <a:noFill/>
                  </a:rPr>
                  <a:t> </a:t>
                </a:r>
              </a:p>
            </p:txBody>
          </p:sp>
        </mc:Fallback>
      </mc:AlternateContent>
      <p:graphicFrame>
        <p:nvGraphicFramePr>
          <p:cNvPr id="15" name="Object 2">
            <a:extLst>
              <a:ext uri="{FF2B5EF4-FFF2-40B4-BE49-F238E27FC236}">
                <a16:creationId xmlns:a16="http://schemas.microsoft.com/office/drawing/2014/main" id="{CC7F084F-16AD-4B33-B62F-50B4B12DFFF0}"/>
              </a:ext>
            </a:extLst>
          </p:cNvPr>
          <p:cNvGraphicFramePr>
            <a:graphicFrameLocks noChangeAspect="1"/>
          </p:cNvGraphicFramePr>
          <p:nvPr>
            <p:extLst>
              <p:ext uri="{D42A27DB-BD31-4B8C-83A1-F6EECF244321}">
                <p14:modId xmlns:p14="http://schemas.microsoft.com/office/powerpoint/2010/main" val="1986964779"/>
              </p:ext>
            </p:extLst>
          </p:nvPr>
        </p:nvGraphicFramePr>
        <p:xfrm>
          <a:off x="6630136" y="3429000"/>
          <a:ext cx="5151929" cy="1609725"/>
        </p:xfrm>
        <a:graphic>
          <a:graphicData uri="http://schemas.openxmlformats.org/presentationml/2006/ole">
            <mc:AlternateContent xmlns:mc="http://schemas.openxmlformats.org/markup-compatibility/2006">
              <mc:Choice xmlns:v="urn:schemas-microsoft-com:vml" Requires="v">
                <p:oleObj spid="_x0000_s1162" name="Equation" r:id="rId8" imgW="2616200" imgH="825500" progId="Equation.3">
                  <p:embed/>
                </p:oleObj>
              </mc:Choice>
              <mc:Fallback>
                <p:oleObj name="Equation" r:id="rId8" imgW="2616200" imgH="825500" progId="Equation.3">
                  <p:embed/>
                  <p:pic>
                    <p:nvPicPr>
                      <p:cNvPr id="59395" name="Object 2">
                        <a:extLst>
                          <a:ext uri="{FF2B5EF4-FFF2-40B4-BE49-F238E27FC236}">
                            <a16:creationId xmlns:a16="http://schemas.microsoft.com/office/drawing/2014/main" id="{F3737221-7991-4029-88E9-3F0F796A8E9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30136" y="3429000"/>
                        <a:ext cx="5151929" cy="1609725"/>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EA84A7B5-9430-412D-A960-927AB7BF5578}"/>
                  </a:ext>
                </a:extLst>
              </p:cNvPr>
              <p:cNvSpPr txBox="1">
                <a:spLocks/>
              </p:cNvSpPr>
              <p:nvPr/>
            </p:nvSpPr>
            <p:spPr>
              <a:xfrm>
                <a:off x="6210651" y="5233522"/>
                <a:ext cx="5990897" cy="10464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𝑅𝑓</m:t>
                          </m:r>
                          <m:r>
                            <m:rPr>
                              <m:nor/>
                            </m:rPr>
                            <a:rPr lang="en-US" sz="2000" i="1" dirty="0">
                              <a:solidFill>
                                <a:schemeClr val="tx1"/>
                              </a:solidFill>
                              <a:latin typeface="Cambria Math" panose="02040503050406030204" pitchFamily="18" charset="0"/>
                            </a:rPr>
                            <m:t> </m:t>
                          </m:r>
                        </m:e>
                        <m:sub>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𝐿</m:t>
                              </m:r>
                            </m:e>
                            <m:sub>
                              <m:r>
                                <a:rPr lang="en-US" sz="2000" i="1">
                                  <a:solidFill>
                                    <a:schemeClr val="tx1"/>
                                  </a:solidFill>
                                  <a:latin typeface="Cambria Math" panose="02040503050406030204" pitchFamily="18" charset="0"/>
                                </a:rPr>
                                <m:t>𝑥</m:t>
                              </m:r>
                            </m:sub>
                          </m:sSub>
                        </m:sub>
                      </m:sSub>
                      <m:d>
                        <m:dPr>
                          <m:ctrlPr>
                            <a:rPr lang="en-US" sz="2000" i="1">
                              <a:solidFill>
                                <a:schemeClr val="tx1"/>
                              </a:solidFill>
                              <a:latin typeface="Cambria Math" panose="02040503050406030204" pitchFamily="18" charset="0"/>
                            </a:rPr>
                          </m:ctrlPr>
                        </m:dPr>
                        <m:e>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r>
                            <a:rPr lang="en-US" sz="2000" b="0" i="1" smtClean="0">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b="0" i="1" smtClean="0">
                                  <a:solidFill>
                                    <a:schemeClr val="tx1"/>
                                  </a:solidFill>
                                  <a:latin typeface="Cambria Math" panose="02040503050406030204" pitchFamily="18" charset="0"/>
                                </a:rPr>
                                <m:t>𝑡</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r>
                            <a:rPr lang="en-US" sz="2000" b="0" i="1" smtClean="0">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r>
                            <a:rPr lang="en-US" sz="2000" i="1">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𝑡</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e>
                      </m:d>
                      <m:r>
                        <a:rPr lang="en-US" sz="2000" b="0" i="1" smtClean="0">
                          <a:solidFill>
                            <a:schemeClr val="tx1"/>
                          </a:solidFill>
                          <a:latin typeface="Cambria Math" panose="02040503050406030204" pitchFamily="18" charset="0"/>
                        </a:rPr>
                        <m:t>=</m:t>
                      </m:r>
                    </m:oMath>
                  </m:oMathPara>
                </a14:m>
                <a:endParaRPr lang="en-US" sz="2000" b="0" i="1" dirty="0">
                  <a:solidFill>
                    <a:schemeClr val="tx1"/>
                  </a:solidFill>
                  <a:latin typeface="Cambria Math" panose="02040503050406030204" pitchFamily="18" charset="0"/>
                </a:endParaRPr>
              </a:p>
              <a:p>
                <a:pPr algn="ctr"/>
                <a14:m>
                  <m:oMath xmlns:m="http://schemas.openxmlformats.org/officeDocument/2006/math">
                    <m:nary>
                      <m:naryPr>
                        <m:chr m:val="∭"/>
                        <m:limLoc m:val="undOvr"/>
                        <m:subHide m:val="on"/>
                        <m:supHide m:val="on"/>
                        <m:ctrlPr>
                          <a:rPr lang="en-US" sz="2000" b="0" i="1" smtClean="0">
                            <a:solidFill>
                              <a:schemeClr val="tx1"/>
                            </a:solidFill>
                            <a:latin typeface="Cambria Math" panose="02040503050406030204" pitchFamily="18" charset="0"/>
                          </a:rPr>
                        </m:ctrlPr>
                      </m:naryPr>
                      <m:sub/>
                      <m:sup/>
                      <m:e>
                        <m:r>
                          <a:rPr lang="en-US" sz="2000" b="0" i="1" smtClean="0">
                            <a:solidFill>
                              <a:schemeClr val="tx1"/>
                            </a:solidFill>
                            <a:latin typeface="Cambria Math" panose="02040503050406030204" pitchFamily="18" charset="0"/>
                          </a:rPr>
                          <m:t>𝑓</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𝑥</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𝑦</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𝑧</m:t>
                            </m:r>
                          </m:e>
                        </m:d>
                        <m:r>
                          <a:rPr lang="en-US" sz="2000" b="0" i="1" smtClean="0">
                            <a:solidFill>
                              <a:schemeClr val="tx1"/>
                            </a:solidFill>
                            <a:latin typeface="Cambria Math" panose="02040503050406030204" pitchFamily="18" charset="0"/>
                            <a:ea typeface="Cambria Math" panose="02040503050406030204" pitchFamily="18" charset="0"/>
                          </a:rPr>
                          <m:t>𝛿</m:t>
                        </m:r>
                        <m:d>
                          <m:dPr>
                            <m:ctrlPr>
                              <a:rPr lang="en-US" sz="2000" b="0" i="1" smtClean="0">
                                <a:solidFill>
                                  <a:schemeClr val="tx1"/>
                                </a:solidFill>
                                <a:latin typeface="Cambria Math" panose="02040503050406030204" pitchFamily="18" charset="0"/>
                                <a:ea typeface="Cambria Math" panose="02040503050406030204" pitchFamily="18" charset="0"/>
                              </a:rPr>
                            </m:ctrlPr>
                          </m:dPr>
                          <m:e>
                            <m:r>
                              <a:rPr lang="en-US" sz="2000" b="0" i="1" smtClean="0">
                                <a:solidFill>
                                  <a:schemeClr val="tx1"/>
                                </a:solidFill>
                                <a:latin typeface="Cambria Math" panose="02040503050406030204" pitchFamily="18" charset="0"/>
                                <a:ea typeface="Cambria Math" panose="02040503050406030204" pitchFamily="18" charset="0"/>
                              </a:rPr>
                              <m:t>𝑦</m:t>
                            </m:r>
                            <m:r>
                              <a:rPr lang="en-US" sz="2000" b="0" i="1" smtClean="0">
                                <a:solidFill>
                                  <a:schemeClr val="tx1"/>
                                </a:solidFill>
                                <a:latin typeface="Cambria Math" panose="02040503050406030204" pitchFamily="18" charset="0"/>
                                <a:ea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r>
                              <a:rPr lang="en-US" sz="2000" b="0" i="1" smtClean="0">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𝑡</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e>
                        </m:d>
                        <m:r>
                          <a:rPr lang="en-US" sz="2000" i="1">
                            <a:solidFill>
                              <a:schemeClr val="tx1"/>
                            </a:solidFill>
                            <a:latin typeface="Cambria Math" panose="02040503050406030204" pitchFamily="18" charset="0"/>
                            <a:ea typeface="Cambria Math" panose="02040503050406030204" pitchFamily="18" charset="0"/>
                          </a:rPr>
                          <m:t>𝛿</m:t>
                        </m:r>
                        <m:d>
                          <m:dPr>
                            <m:ctrlPr>
                              <a:rPr lang="en-US" sz="2000" i="1">
                                <a:solidFill>
                                  <a:schemeClr val="tx1"/>
                                </a:solidFill>
                                <a:latin typeface="Cambria Math" panose="02040503050406030204" pitchFamily="18" charset="0"/>
                                <a:ea typeface="Cambria Math" panose="02040503050406030204" pitchFamily="18" charset="0"/>
                              </a:rPr>
                            </m:ctrlPr>
                          </m:dPr>
                          <m:e>
                            <m:r>
                              <a:rPr lang="en-US" sz="2000" b="0" i="1" smtClean="0">
                                <a:solidFill>
                                  <a:schemeClr val="tx1"/>
                                </a:solidFill>
                                <a:latin typeface="Cambria Math" panose="02040503050406030204" pitchFamily="18" charset="0"/>
                                <a:ea typeface="Cambria Math" panose="02040503050406030204" pitchFamily="18" charset="0"/>
                              </a:rPr>
                              <m:t>𝑧</m:t>
                            </m:r>
                            <m:r>
                              <a:rPr lang="en-US" sz="2000" i="1">
                                <a:solidFill>
                                  <a:schemeClr val="tx1"/>
                                </a:solidFill>
                                <a:latin typeface="Cambria Math" panose="02040503050406030204" pitchFamily="18" charset="0"/>
                                <a:ea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r>
                              <a:rPr lang="en-US" sz="2000" i="1">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𝑡</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e>
                        </m:d>
                        <m:r>
                          <a:rPr lang="en-US" sz="2000" b="0" i="1" smtClean="0">
                            <a:solidFill>
                              <a:schemeClr val="tx1"/>
                            </a:solidFill>
                            <a:latin typeface="Cambria Math" panose="02040503050406030204" pitchFamily="18" charset="0"/>
                          </a:rPr>
                          <m:t>𝑑𝑥𝑑𝑦𝑑𝑧</m:t>
                        </m:r>
                      </m:e>
                    </m:nary>
                  </m:oMath>
                </a14:m>
                <a:r>
                  <a:rPr lang="en-US" sz="1800" i="1" dirty="0">
                    <a:solidFill>
                      <a:schemeClr val="tx1"/>
                    </a:solidFill>
                    <a:latin typeface="Cambria Math" panose="02040503050406030204" pitchFamily="18" charset="0"/>
                  </a:rPr>
                  <a:t> </a:t>
                </a:r>
              </a:p>
            </p:txBody>
          </p:sp>
        </mc:Choice>
        <mc:Fallback xmlns="">
          <p:sp>
            <p:nvSpPr>
              <p:cNvPr id="17" name="Content Placeholder 2">
                <a:extLst>
                  <a:ext uri="{FF2B5EF4-FFF2-40B4-BE49-F238E27FC236}">
                    <a16:creationId xmlns:a16="http://schemas.microsoft.com/office/drawing/2014/main" id="{EA84A7B5-9430-412D-A960-927AB7BF5578}"/>
                  </a:ext>
                </a:extLst>
              </p:cNvPr>
              <p:cNvSpPr txBox="1">
                <a:spLocks noRot="1" noChangeAspect="1" noMove="1" noResize="1" noEditPoints="1" noAdjustHandles="1" noChangeArrowheads="1" noChangeShapeType="1" noTextEdit="1"/>
              </p:cNvSpPr>
              <p:nvPr/>
            </p:nvSpPr>
            <p:spPr>
              <a:xfrm>
                <a:off x="6210651" y="5233522"/>
                <a:ext cx="5990897" cy="1046487"/>
              </a:xfrm>
              <a:prstGeom prst="rect">
                <a:avLst/>
              </a:prstGeom>
              <a:blipFill>
                <a:blip r:embed="rId10"/>
                <a:stretch>
                  <a:fillRect l="-4476" t="-10526" b="-78363"/>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D7F4DD2C-9F75-492D-96C7-F0A60FC45827}"/>
              </a:ext>
            </a:extLst>
          </p:cNvPr>
          <p:cNvCxnSpPr/>
          <p:nvPr/>
        </p:nvCxnSpPr>
        <p:spPr>
          <a:xfrm>
            <a:off x="6095999" y="2554014"/>
            <a:ext cx="0" cy="3550953"/>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0231CE1E-F875-409B-A47D-C9830E39FE6E}"/>
                  </a:ext>
                </a:extLst>
              </p:cNvPr>
              <p:cNvSpPr txBox="1">
                <a:spLocks/>
              </p:cNvSpPr>
              <p:nvPr/>
            </p:nvSpPr>
            <p:spPr>
              <a:xfrm>
                <a:off x="2089396" y="6244745"/>
                <a:ext cx="1587990" cy="5717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p>
                        <m:sSupPr>
                          <m:ctrlPr>
                            <a:rPr lang="en-US" sz="200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𝑅𝑓</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𝑅</m:t>
                          </m:r>
                        </m:e>
                        <m:sup>
                          <m:r>
                            <a:rPr lang="en-US" sz="2000" b="0" i="1" smtClean="0">
                              <a:solidFill>
                                <a:schemeClr val="tx1"/>
                              </a:solidFill>
                              <a:latin typeface="Cambria Math" panose="02040503050406030204" pitchFamily="18" charset="0"/>
                            </a:rPr>
                            <m:t>2</m:t>
                          </m:r>
                        </m:sup>
                      </m:sSup>
                      <m:r>
                        <a:rPr lang="en-US" sz="2000" i="1" smtClean="0">
                          <a:solidFill>
                            <a:schemeClr val="tx1"/>
                          </a:solidFill>
                          <a:latin typeface="Cambria Math" panose="02040503050406030204" pitchFamily="18" charset="0"/>
                          <a:ea typeface="Cambria Math" panose="02040503050406030204" pitchFamily="18" charset="0"/>
                        </a:rPr>
                        <m:t>→</m:t>
                      </m:r>
                      <m:sSup>
                        <m:sSupPr>
                          <m:ctrlPr>
                            <a:rPr lang="en-US" sz="200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𝑅</m:t>
                          </m:r>
                        </m:e>
                        <m:sup>
                          <m:r>
                            <a:rPr lang="en-US" sz="2000" b="0" i="1" smtClean="0">
                              <a:solidFill>
                                <a:schemeClr val="tx1"/>
                              </a:solidFill>
                              <a:latin typeface="Cambria Math" panose="02040503050406030204" pitchFamily="18" charset="0"/>
                              <a:ea typeface="Cambria Math" panose="02040503050406030204" pitchFamily="18" charset="0"/>
                            </a:rPr>
                            <m:t>2</m:t>
                          </m:r>
                        </m:sup>
                      </m:sSup>
                    </m:oMath>
                  </m:oMathPara>
                </a14:m>
                <a:endParaRPr lang="en-US" sz="2000" i="1" dirty="0">
                  <a:solidFill>
                    <a:schemeClr val="tx1"/>
                  </a:solidFill>
                </a:endParaRPr>
              </a:p>
              <a:p>
                <a:pPr algn="ctr"/>
                <a:endParaRPr lang="en-US" sz="3200" dirty="0">
                  <a:solidFill>
                    <a:schemeClr val="tx1"/>
                  </a:solidFill>
                </a:endParaRPr>
              </a:p>
            </p:txBody>
          </p:sp>
        </mc:Choice>
        <mc:Fallback xmlns="">
          <p:sp>
            <p:nvSpPr>
              <p:cNvPr id="21" name="Content Placeholder 2">
                <a:extLst>
                  <a:ext uri="{FF2B5EF4-FFF2-40B4-BE49-F238E27FC236}">
                    <a16:creationId xmlns:a16="http://schemas.microsoft.com/office/drawing/2014/main" id="{0231CE1E-F875-409B-A47D-C9830E39FE6E}"/>
                  </a:ext>
                </a:extLst>
              </p:cNvPr>
              <p:cNvSpPr txBox="1">
                <a:spLocks noRot="1" noChangeAspect="1" noMove="1" noResize="1" noEditPoints="1" noAdjustHandles="1" noChangeArrowheads="1" noChangeShapeType="1" noTextEdit="1"/>
              </p:cNvSpPr>
              <p:nvPr/>
            </p:nvSpPr>
            <p:spPr>
              <a:xfrm>
                <a:off x="2089396" y="6244745"/>
                <a:ext cx="1587990" cy="57178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AAB4F45A-06A8-4EA6-A8D1-4CA0A2FF721D}"/>
                  </a:ext>
                </a:extLst>
              </p:cNvPr>
              <p:cNvSpPr txBox="1">
                <a:spLocks/>
              </p:cNvSpPr>
              <p:nvPr/>
            </p:nvSpPr>
            <p:spPr>
              <a:xfrm>
                <a:off x="8295755" y="6304609"/>
                <a:ext cx="1587990" cy="5717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p>
                        <m:sSupPr>
                          <m:ctrlPr>
                            <a:rPr lang="en-US" sz="200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𝑅𝑓</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𝑅</m:t>
                          </m:r>
                        </m:e>
                        <m:sup>
                          <m:r>
                            <a:rPr lang="en-US" sz="2000" b="0" i="1" smtClean="0">
                              <a:solidFill>
                                <a:schemeClr val="tx1"/>
                              </a:solidFill>
                              <a:latin typeface="Cambria Math" panose="02040503050406030204" pitchFamily="18" charset="0"/>
                            </a:rPr>
                            <m:t>3</m:t>
                          </m:r>
                        </m:sup>
                      </m:sSup>
                      <m:r>
                        <a:rPr lang="en-US" sz="2000" i="1" smtClean="0">
                          <a:solidFill>
                            <a:schemeClr val="tx1"/>
                          </a:solidFill>
                          <a:latin typeface="Cambria Math" panose="02040503050406030204" pitchFamily="18" charset="0"/>
                          <a:ea typeface="Cambria Math" panose="02040503050406030204" pitchFamily="18" charset="0"/>
                        </a:rPr>
                        <m:t>→</m:t>
                      </m:r>
                      <m:sSup>
                        <m:sSupPr>
                          <m:ctrlPr>
                            <a:rPr lang="en-US" sz="200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𝑅</m:t>
                          </m:r>
                        </m:e>
                        <m:sup>
                          <m:r>
                            <a:rPr lang="en-US" sz="2000" b="0" i="1" smtClean="0">
                              <a:solidFill>
                                <a:schemeClr val="tx1"/>
                              </a:solidFill>
                              <a:latin typeface="Cambria Math" panose="02040503050406030204" pitchFamily="18" charset="0"/>
                              <a:ea typeface="Cambria Math" panose="02040503050406030204" pitchFamily="18" charset="0"/>
                            </a:rPr>
                            <m:t>4</m:t>
                          </m:r>
                        </m:sup>
                      </m:sSup>
                    </m:oMath>
                  </m:oMathPara>
                </a14:m>
                <a:endParaRPr lang="en-US" sz="2000" i="1" dirty="0">
                  <a:solidFill>
                    <a:schemeClr val="tx1"/>
                  </a:solidFill>
                </a:endParaRPr>
              </a:p>
              <a:p>
                <a:pPr algn="ctr"/>
                <a:endParaRPr lang="en-US" sz="3200" dirty="0">
                  <a:solidFill>
                    <a:schemeClr val="tx1"/>
                  </a:solidFill>
                </a:endParaRPr>
              </a:p>
            </p:txBody>
          </p:sp>
        </mc:Choice>
        <mc:Fallback xmlns="">
          <p:sp>
            <p:nvSpPr>
              <p:cNvPr id="22" name="Content Placeholder 2">
                <a:extLst>
                  <a:ext uri="{FF2B5EF4-FFF2-40B4-BE49-F238E27FC236}">
                    <a16:creationId xmlns:a16="http://schemas.microsoft.com/office/drawing/2014/main" id="{AAB4F45A-06A8-4EA6-A8D1-4CA0A2FF721D}"/>
                  </a:ext>
                </a:extLst>
              </p:cNvPr>
              <p:cNvSpPr txBox="1">
                <a:spLocks noRot="1" noChangeAspect="1" noMove="1" noResize="1" noEditPoints="1" noAdjustHandles="1" noChangeArrowheads="1" noChangeShapeType="1" noTextEdit="1"/>
              </p:cNvSpPr>
              <p:nvPr/>
            </p:nvSpPr>
            <p:spPr>
              <a:xfrm>
                <a:off x="8295755" y="6304609"/>
                <a:ext cx="1587990" cy="571787"/>
              </a:xfrm>
              <a:prstGeom prst="rect">
                <a:avLst/>
              </a:prstGeom>
              <a:blipFill>
                <a:blip r:embed="rId12"/>
                <a:stretch>
                  <a:fillRect/>
                </a:stretch>
              </a:blipFill>
            </p:spPr>
            <p:txBody>
              <a:bodyPr/>
              <a:lstStyle/>
              <a:p>
                <a:r>
                  <a:rPr 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Text Box 30">
            <a:extLst>
              <a:ext uri="{FF2B5EF4-FFF2-40B4-BE49-F238E27FC236}">
                <a16:creationId xmlns:a16="http://schemas.microsoft.com/office/drawing/2014/main" id="{C66ED90E-C934-48B2-B4EA-4C3B7304F5C5}"/>
              </a:ext>
            </a:extLst>
          </p:cNvPr>
          <p:cNvSpPr txBox="1">
            <a:spLocks noChangeArrowheads="1"/>
          </p:cNvSpPr>
          <p:nvPr/>
        </p:nvSpPr>
        <p:spPr bwMode="auto">
          <a:xfrm>
            <a:off x="171552" y="3683684"/>
            <a:ext cx="8960454"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342900" indent="-342900" algn="l" rtl="0">
              <a:spcBef>
                <a:spcPct val="50000"/>
              </a:spcBef>
              <a:buFont typeface="Wingdings" panose="05000000000000000000" pitchFamily="2" charset="2"/>
              <a:buChar char="Ø"/>
            </a:pPr>
            <a:r>
              <a:rPr lang="en-US" sz="2000" dirty="0"/>
              <a:t> Piecewise constant interpolation – interpolation of order zero</a:t>
            </a:r>
          </a:p>
          <a:p>
            <a:pPr marL="342900" indent="-342900" algn="l" rtl="0">
              <a:spcBef>
                <a:spcPct val="50000"/>
              </a:spcBef>
              <a:buFont typeface="Wingdings" panose="05000000000000000000" pitchFamily="2" charset="2"/>
              <a:buChar char="Ø"/>
            </a:pPr>
            <a:r>
              <a:rPr lang="en-US" sz="2000" dirty="0"/>
              <a:t> “smooth” interpolation  – interpolation of higher orders </a:t>
            </a:r>
            <a:endParaRPr lang="el-GR" sz="2000" dirty="0"/>
          </a:p>
        </p:txBody>
      </p:sp>
      <p:sp>
        <p:nvSpPr>
          <p:cNvPr id="8206" name="Text Box 39">
            <a:extLst>
              <a:ext uri="{FF2B5EF4-FFF2-40B4-BE49-F238E27FC236}">
                <a16:creationId xmlns:a16="http://schemas.microsoft.com/office/drawing/2014/main" id="{64702CD7-6E0D-4D13-BBC9-24E64BC0350A}"/>
              </a:ext>
            </a:extLst>
          </p:cNvPr>
          <p:cNvSpPr txBox="1">
            <a:spLocks noChangeArrowheads="1"/>
          </p:cNvSpPr>
          <p:nvPr/>
        </p:nvSpPr>
        <p:spPr bwMode="auto">
          <a:xfrm>
            <a:off x="2484065" y="1136569"/>
            <a:ext cx="7223869"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ClrTx/>
              <a:buSzTx/>
              <a:buFontTx/>
              <a:buNone/>
            </a:pPr>
            <a:r>
              <a:rPr lang="en-US" altLang="en-US" sz="2400" dirty="0">
                <a:solidFill>
                  <a:schemeClr val="accent1"/>
                </a:solidFill>
              </a:rPr>
              <a:t>Interpolation Scheme</a:t>
            </a:r>
          </a:p>
        </p:txBody>
      </p:sp>
      <p:sp>
        <p:nvSpPr>
          <p:cNvPr id="15" name="Content Placeholder 2">
            <a:extLst>
              <a:ext uri="{FF2B5EF4-FFF2-40B4-BE49-F238E27FC236}">
                <a16:creationId xmlns:a16="http://schemas.microsoft.com/office/drawing/2014/main" id="{76E009CF-D71F-4C6B-A2C0-33F1FF8BC82F}"/>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7" name="Content Placeholder 2">
            <a:extLst>
              <a:ext uri="{FF2B5EF4-FFF2-40B4-BE49-F238E27FC236}">
                <a16:creationId xmlns:a16="http://schemas.microsoft.com/office/drawing/2014/main" id="{72AA1F49-9912-4E68-8B8B-4399B796992F}"/>
              </a:ext>
            </a:extLst>
          </p:cNvPr>
          <p:cNvSpPr txBox="1">
            <a:spLocks/>
          </p:cNvSpPr>
          <p:nvPr/>
        </p:nvSpPr>
        <p:spPr>
          <a:xfrm>
            <a:off x="581193" y="506091"/>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Discrete X-ray transform</a:t>
            </a:r>
          </a:p>
        </p:txBody>
      </p:sp>
      <p:grpSp>
        <p:nvGrpSpPr>
          <p:cNvPr id="26" name="Group 48">
            <a:extLst>
              <a:ext uri="{FF2B5EF4-FFF2-40B4-BE49-F238E27FC236}">
                <a16:creationId xmlns:a16="http://schemas.microsoft.com/office/drawing/2014/main" id="{9673B3DE-83DE-4FB2-9BF3-B0ADC88E3622}"/>
              </a:ext>
            </a:extLst>
          </p:cNvPr>
          <p:cNvGrpSpPr>
            <a:grpSpLocks/>
          </p:cNvGrpSpPr>
          <p:nvPr/>
        </p:nvGrpSpPr>
        <p:grpSpPr bwMode="auto">
          <a:xfrm>
            <a:off x="1673347" y="1497228"/>
            <a:ext cx="2233240" cy="1822450"/>
            <a:chOff x="3107" y="255"/>
            <a:chExt cx="2178" cy="1815"/>
          </a:xfrm>
        </p:grpSpPr>
        <p:grpSp>
          <p:nvGrpSpPr>
            <p:cNvPr id="28" name="Group 45">
              <a:extLst>
                <a:ext uri="{FF2B5EF4-FFF2-40B4-BE49-F238E27FC236}">
                  <a16:creationId xmlns:a16="http://schemas.microsoft.com/office/drawing/2014/main" id="{F4A5A349-0A54-4FF1-B6A1-4651F18E327C}"/>
                </a:ext>
              </a:extLst>
            </p:cNvPr>
            <p:cNvGrpSpPr>
              <a:grpSpLocks/>
            </p:cNvGrpSpPr>
            <p:nvPr/>
          </p:nvGrpSpPr>
          <p:grpSpPr bwMode="auto">
            <a:xfrm>
              <a:off x="3107" y="255"/>
              <a:ext cx="2178" cy="1815"/>
              <a:chOff x="3424" y="73"/>
              <a:chExt cx="2178" cy="1815"/>
            </a:xfrm>
          </p:grpSpPr>
          <p:sp>
            <p:nvSpPr>
              <p:cNvPr id="30" name="Rectangle 28">
                <a:extLst>
                  <a:ext uri="{FF2B5EF4-FFF2-40B4-BE49-F238E27FC236}">
                    <a16:creationId xmlns:a16="http://schemas.microsoft.com/office/drawing/2014/main" id="{1CDEA859-321E-4F74-8E74-1B024F849C79}"/>
                  </a:ext>
                </a:extLst>
              </p:cNvPr>
              <p:cNvSpPr>
                <a:spLocks noChangeArrowheads="1"/>
              </p:cNvSpPr>
              <p:nvPr/>
            </p:nvSpPr>
            <p:spPr bwMode="auto">
              <a:xfrm>
                <a:off x="3424" y="73"/>
                <a:ext cx="544" cy="454"/>
              </a:xfrm>
              <a:prstGeom prst="rect">
                <a:avLst/>
              </a:prstGeom>
              <a:noFill/>
              <a:ln w="9525">
                <a:noFill/>
                <a:miter lim="800000"/>
                <a:headEnd/>
                <a:tailEnd/>
              </a:ln>
              <a:effectLst/>
            </p:spPr>
            <p:txBody>
              <a:bodyPr wrap="none" anchor="ctr"/>
              <a:lstStyle/>
              <a:p>
                <a:pPr algn="ctr"/>
                <a:r>
                  <a:rPr lang="en-US" sz="2400" b="1"/>
                  <a:t>0</a:t>
                </a:r>
              </a:p>
            </p:txBody>
          </p:sp>
          <p:sp>
            <p:nvSpPr>
              <p:cNvPr id="31" name="Rectangle 30">
                <a:extLst>
                  <a:ext uri="{FF2B5EF4-FFF2-40B4-BE49-F238E27FC236}">
                    <a16:creationId xmlns:a16="http://schemas.microsoft.com/office/drawing/2014/main" id="{DC8506C3-126A-4EEA-969E-999142A4211C}"/>
                  </a:ext>
                </a:extLst>
              </p:cNvPr>
              <p:cNvSpPr>
                <a:spLocks noChangeArrowheads="1"/>
              </p:cNvSpPr>
              <p:nvPr/>
            </p:nvSpPr>
            <p:spPr bwMode="auto">
              <a:xfrm>
                <a:off x="3969" y="73"/>
                <a:ext cx="544" cy="454"/>
              </a:xfrm>
              <a:prstGeom prst="rect">
                <a:avLst/>
              </a:prstGeom>
              <a:noFill/>
              <a:ln w="9525">
                <a:noFill/>
                <a:miter lim="800000"/>
                <a:headEnd/>
                <a:tailEnd/>
              </a:ln>
              <a:effectLst/>
            </p:spPr>
            <p:txBody>
              <a:bodyPr wrap="none" anchor="ctr"/>
              <a:lstStyle/>
              <a:p>
                <a:pPr algn="ctr"/>
                <a:r>
                  <a:rPr lang="en-US" sz="2400" b="1"/>
                  <a:t>9</a:t>
                </a:r>
              </a:p>
            </p:txBody>
          </p:sp>
          <p:sp>
            <p:nvSpPr>
              <p:cNvPr id="35" name="Rectangle 31">
                <a:extLst>
                  <a:ext uri="{FF2B5EF4-FFF2-40B4-BE49-F238E27FC236}">
                    <a16:creationId xmlns:a16="http://schemas.microsoft.com/office/drawing/2014/main" id="{226209F1-A656-41B5-98D0-947946CC1EF2}"/>
                  </a:ext>
                </a:extLst>
              </p:cNvPr>
              <p:cNvSpPr>
                <a:spLocks noChangeArrowheads="1"/>
              </p:cNvSpPr>
              <p:nvPr/>
            </p:nvSpPr>
            <p:spPr bwMode="auto">
              <a:xfrm>
                <a:off x="4513" y="73"/>
                <a:ext cx="544" cy="454"/>
              </a:xfrm>
              <a:prstGeom prst="rect">
                <a:avLst/>
              </a:prstGeom>
              <a:noFill/>
              <a:ln w="9525">
                <a:noFill/>
                <a:miter lim="800000"/>
                <a:headEnd/>
                <a:tailEnd/>
              </a:ln>
              <a:effectLst/>
            </p:spPr>
            <p:txBody>
              <a:bodyPr wrap="none" anchor="ctr"/>
              <a:lstStyle/>
              <a:p>
                <a:pPr algn="ctr"/>
                <a:r>
                  <a:rPr lang="en-US" sz="2400" b="1"/>
                  <a:t>1</a:t>
                </a:r>
              </a:p>
            </p:txBody>
          </p:sp>
          <p:sp>
            <p:nvSpPr>
              <p:cNvPr id="36" name="Rectangle 32">
                <a:extLst>
                  <a:ext uri="{FF2B5EF4-FFF2-40B4-BE49-F238E27FC236}">
                    <a16:creationId xmlns:a16="http://schemas.microsoft.com/office/drawing/2014/main" id="{0A748177-95E1-4AFB-B80F-7409FD937748}"/>
                  </a:ext>
                </a:extLst>
              </p:cNvPr>
              <p:cNvSpPr>
                <a:spLocks noChangeArrowheads="1"/>
              </p:cNvSpPr>
              <p:nvPr/>
            </p:nvSpPr>
            <p:spPr bwMode="auto">
              <a:xfrm>
                <a:off x="5058" y="73"/>
                <a:ext cx="544" cy="454"/>
              </a:xfrm>
              <a:prstGeom prst="rect">
                <a:avLst/>
              </a:prstGeom>
              <a:noFill/>
              <a:ln w="9525">
                <a:noFill/>
                <a:miter lim="800000"/>
                <a:headEnd/>
                <a:tailEnd/>
              </a:ln>
              <a:effectLst/>
            </p:spPr>
            <p:txBody>
              <a:bodyPr wrap="none" anchor="ctr"/>
              <a:lstStyle/>
              <a:p>
                <a:pPr algn="ctr"/>
                <a:r>
                  <a:rPr lang="en-US" sz="2400" b="1" dirty="0"/>
                  <a:t>9</a:t>
                </a:r>
              </a:p>
            </p:txBody>
          </p:sp>
          <p:sp>
            <p:nvSpPr>
              <p:cNvPr id="37" name="Rectangle 33">
                <a:extLst>
                  <a:ext uri="{FF2B5EF4-FFF2-40B4-BE49-F238E27FC236}">
                    <a16:creationId xmlns:a16="http://schemas.microsoft.com/office/drawing/2014/main" id="{47EEBAB6-1CEC-4E32-8977-10BCC53A1518}"/>
                  </a:ext>
                </a:extLst>
              </p:cNvPr>
              <p:cNvSpPr>
                <a:spLocks noChangeArrowheads="1"/>
              </p:cNvSpPr>
              <p:nvPr/>
            </p:nvSpPr>
            <p:spPr bwMode="auto">
              <a:xfrm>
                <a:off x="3424" y="527"/>
                <a:ext cx="544" cy="454"/>
              </a:xfrm>
              <a:prstGeom prst="rect">
                <a:avLst/>
              </a:prstGeom>
              <a:noFill/>
              <a:ln w="9525">
                <a:noFill/>
                <a:miter lim="800000"/>
                <a:headEnd/>
                <a:tailEnd/>
              </a:ln>
              <a:effectLst/>
            </p:spPr>
            <p:txBody>
              <a:bodyPr wrap="none" anchor="ctr"/>
              <a:lstStyle/>
              <a:p>
                <a:pPr algn="ctr"/>
                <a:r>
                  <a:rPr lang="en-US" sz="2400" b="1"/>
                  <a:t>10</a:t>
                </a:r>
              </a:p>
            </p:txBody>
          </p:sp>
          <p:sp>
            <p:nvSpPr>
              <p:cNvPr id="38" name="Rectangle 34">
                <a:extLst>
                  <a:ext uri="{FF2B5EF4-FFF2-40B4-BE49-F238E27FC236}">
                    <a16:creationId xmlns:a16="http://schemas.microsoft.com/office/drawing/2014/main" id="{A69A62A9-8499-4AB0-85A6-179C735A441C}"/>
                  </a:ext>
                </a:extLst>
              </p:cNvPr>
              <p:cNvSpPr>
                <a:spLocks noChangeArrowheads="1"/>
              </p:cNvSpPr>
              <p:nvPr/>
            </p:nvSpPr>
            <p:spPr bwMode="auto">
              <a:xfrm>
                <a:off x="3969" y="527"/>
                <a:ext cx="544" cy="454"/>
              </a:xfrm>
              <a:prstGeom prst="rect">
                <a:avLst/>
              </a:prstGeom>
              <a:noFill/>
              <a:ln w="9525">
                <a:noFill/>
                <a:miter lim="800000"/>
                <a:headEnd/>
                <a:tailEnd/>
              </a:ln>
              <a:effectLst/>
            </p:spPr>
            <p:txBody>
              <a:bodyPr wrap="none" anchor="ctr"/>
              <a:lstStyle/>
              <a:p>
                <a:pPr algn="ctr"/>
                <a:r>
                  <a:rPr lang="en-US" sz="2400" b="1"/>
                  <a:t>5</a:t>
                </a:r>
              </a:p>
            </p:txBody>
          </p:sp>
          <p:sp>
            <p:nvSpPr>
              <p:cNvPr id="39" name="Rectangle 35">
                <a:extLst>
                  <a:ext uri="{FF2B5EF4-FFF2-40B4-BE49-F238E27FC236}">
                    <a16:creationId xmlns:a16="http://schemas.microsoft.com/office/drawing/2014/main" id="{DD1B6CB9-7DD0-4515-8C04-49DF321F4B0C}"/>
                  </a:ext>
                </a:extLst>
              </p:cNvPr>
              <p:cNvSpPr>
                <a:spLocks noChangeArrowheads="1"/>
              </p:cNvSpPr>
              <p:nvPr/>
            </p:nvSpPr>
            <p:spPr bwMode="auto">
              <a:xfrm>
                <a:off x="4513" y="527"/>
                <a:ext cx="544" cy="454"/>
              </a:xfrm>
              <a:prstGeom prst="rect">
                <a:avLst/>
              </a:prstGeom>
              <a:noFill/>
              <a:ln w="9525">
                <a:noFill/>
                <a:miter lim="800000"/>
                <a:headEnd/>
                <a:tailEnd/>
              </a:ln>
              <a:effectLst/>
            </p:spPr>
            <p:txBody>
              <a:bodyPr wrap="none" anchor="ctr"/>
              <a:lstStyle/>
              <a:p>
                <a:pPr algn="ctr"/>
                <a:r>
                  <a:rPr lang="en-US" sz="2400" b="1"/>
                  <a:t>3</a:t>
                </a:r>
              </a:p>
            </p:txBody>
          </p:sp>
          <p:sp>
            <p:nvSpPr>
              <p:cNvPr id="40" name="Rectangle 36">
                <a:extLst>
                  <a:ext uri="{FF2B5EF4-FFF2-40B4-BE49-F238E27FC236}">
                    <a16:creationId xmlns:a16="http://schemas.microsoft.com/office/drawing/2014/main" id="{FB8B4744-57C6-40D4-B23A-399284E17559}"/>
                  </a:ext>
                </a:extLst>
              </p:cNvPr>
              <p:cNvSpPr>
                <a:spLocks noChangeArrowheads="1"/>
              </p:cNvSpPr>
              <p:nvPr/>
            </p:nvSpPr>
            <p:spPr bwMode="auto">
              <a:xfrm>
                <a:off x="5058" y="527"/>
                <a:ext cx="544" cy="454"/>
              </a:xfrm>
              <a:prstGeom prst="rect">
                <a:avLst/>
              </a:prstGeom>
              <a:noFill/>
              <a:ln w="9525">
                <a:noFill/>
                <a:miter lim="800000"/>
                <a:headEnd/>
                <a:tailEnd/>
              </a:ln>
              <a:effectLst/>
            </p:spPr>
            <p:txBody>
              <a:bodyPr wrap="none" anchor="ctr"/>
              <a:lstStyle/>
              <a:p>
                <a:pPr algn="ctr"/>
                <a:r>
                  <a:rPr lang="en-US" sz="2400" b="1"/>
                  <a:t>10</a:t>
                </a:r>
              </a:p>
            </p:txBody>
          </p:sp>
          <p:sp>
            <p:nvSpPr>
              <p:cNvPr id="41" name="Rectangle 37">
                <a:extLst>
                  <a:ext uri="{FF2B5EF4-FFF2-40B4-BE49-F238E27FC236}">
                    <a16:creationId xmlns:a16="http://schemas.microsoft.com/office/drawing/2014/main" id="{E6083933-9C16-47FC-BD8D-7703CA04E39E}"/>
                  </a:ext>
                </a:extLst>
              </p:cNvPr>
              <p:cNvSpPr>
                <a:spLocks noChangeArrowheads="1"/>
              </p:cNvSpPr>
              <p:nvPr/>
            </p:nvSpPr>
            <p:spPr bwMode="auto">
              <a:xfrm>
                <a:off x="3424" y="980"/>
                <a:ext cx="544" cy="454"/>
              </a:xfrm>
              <a:prstGeom prst="rect">
                <a:avLst/>
              </a:prstGeom>
              <a:noFill/>
              <a:ln w="9525">
                <a:noFill/>
                <a:miter lim="800000"/>
                <a:headEnd/>
                <a:tailEnd/>
              </a:ln>
              <a:effectLst/>
            </p:spPr>
            <p:txBody>
              <a:bodyPr wrap="none" anchor="ctr"/>
              <a:lstStyle/>
              <a:p>
                <a:pPr algn="ctr"/>
                <a:r>
                  <a:rPr lang="en-US" sz="2400" b="1"/>
                  <a:t>6</a:t>
                </a:r>
              </a:p>
            </p:txBody>
          </p:sp>
          <p:sp>
            <p:nvSpPr>
              <p:cNvPr id="42" name="Rectangle 38">
                <a:extLst>
                  <a:ext uri="{FF2B5EF4-FFF2-40B4-BE49-F238E27FC236}">
                    <a16:creationId xmlns:a16="http://schemas.microsoft.com/office/drawing/2014/main" id="{5770419C-0744-4191-B600-494D09E9D234}"/>
                  </a:ext>
                </a:extLst>
              </p:cNvPr>
              <p:cNvSpPr>
                <a:spLocks noChangeArrowheads="1"/>
              </p:cNvSpPr>
              <p:nvPr/>
            </p:nvSpPr>
            <p:spPr bwMode="auto">
              <a:xfrm>
                <a:off x="3969" y="980"/>
                <a:ext cx="544" cy="454"/>
              </a:xfrm>
              <a:prstGeom prst="rect">
                <a:avLst/>
              </a:prstGeom>
              <a:noFill/>
              <a:ln w="9525">
                <a:noFill/>
                <a:miter lim="800000"/>
                <a:headEnd/>
                <a:tailEnd/>
              </a:ln>
              <a:effectLst/>
            </p:spPr>
            <p:txBody>
              <a:bodyPr wrap="none" anchor="ctr"/>
              <a:lstStyle/>
              <a:p>
                <a:pPr algn="ctr"/>
                <a:r>
                  <a:rPr lang="en-US" sz="2400" b="1"/>
                  <a:t>8</a:t>
                </a:r>
              </a:p>
            </p:txBody>
          </p:sp>
          <p:sp>
            <p:nvSpPr>
              <p:cNvPr id="43" name="Rectangle 39">
                <a:extLst>
                  <a:ext uri="{FF2B5EF4-FFF2-40B4-BE49-F238E27FC236}">
                    <a16:creationId xmlns:a16="http://schemas.microsoft.com/office/drawing/2014/main" id="{26EB9D25-AA27-4AA8-996A-570B0465FCB9}"/>
                  </a:ext>
                </a:extLst>
              </p:cNvPr>
              <p:cNvSpPr>
                <a:spLocks noChangeArrowheads="1"/>
              </p:cNvSpPr>
              <p:nvPr/>
            </p:nvSpPr>
            <p:spPr bwMode="auto">
              <a:xfrm>
                <a:off x="4513" y="980"/>
                <a:ext cx="544" cy="454"/>
              </a:xfrm>
              <a:prstGeom prst="rect">
                <a:avLst/>
              </a:prstGeom>
              <a:noFill/>
              <a:ln w="9525">
                <a:noFill/>
                <a:miter lim="800000"/>
                <a:headEnd/>
                <a:tailEnd/>
              </a:ln>
              <a:effectLst/>
            </p:spPr>
            <p:txBody>
              <a:bodyPr wrap="none" anchor="ctr"/>
              <a:lstStyle/>
              <a:p>
                <a:pPr algn="ctr"/>
                <a:r>
                  <a:rPr lang="en-US" sz="2400" b="1"/>
                  <a:t>10</a:t>
                </a:r>
              </a:p>
            </p:txBody>
          </p:sp>
          <p:sp>
            <p:nvSpPr>
              <p:cNvPr id="44" name="Rectangle 40">
                <a:extLst>
                  <a:ext uri="{FF2B5EF4-FFF2-40B4-BE49-F238E27FC236}">
                    <a16:creationId xmlns:a16="http://schemas.microsoft.com/office/drawing/2014/main" id="{D01286BA-C96E-4F19-BD9E-87ABA193370A}"/>
                  </a:ext>
                </a:extLst>
              </p:cNvPr>
              <p:cNvSpPr>
                <a:spLocks noChangeArrowheads="1"/>
              </p:cNvSpPr>
              <p:nvPr/>
            </p:nvSpPr>
            <p:spPr bwMode="auto">
              <a:xfrm>
                <a:off x="5058" y="980"/>
                <a:ext cx="544" cy="454"/>
              </a:xfrm>
              <a:prstGeom prst="rect">
                <a:avLst/>
              </a:prstGeom>
              <a:noFill/>
              <a:ln w="9525">
                <a:noFill/>
                <a:miter lim="800000"/>
                <a:headEnd/>
                <a:tailEnd/>
              </a:ln>
              <a:effectLst/>
            </p:spPr>
            <p:txBody>
              <a:bodyPr wrap="none" anchor="ctr"/>
              <a:lstStyle/>
              <a:p>
                <a:pPr algn="ctr"/>
                <a:r>
                  <a:rPr lang="en-US" sz="2400" b="1"/>
                  <a:t>3</a:t>
                </a:r>
              </a:p>
            </p:txBody>
          </p:sp>
          <p:sp>
            <p:nvSpPr>
              <p:cNvPr id="45" name="Rectangle 41">
                <a:extLst>
                  <a:ext uri="{FF2B5EF4-FFF2-40B4-BE49-F238E27FC236}">
                    <a16:creationId xmlns:a16="http://schemas.microsoft.com/office/drawing/2014/main" id="{87776106-258C-4683-B7E9-BCA2093B92C2}"/>
                  </a:ext>
                </a:extLst>
              </p:cNvPr>
              <p:cNvSpPr>
                <a:spLocks noChangeArrowheads="1"/>
              </p:cNvSpPr>
              <p:nvPr/>
            </p:nvSpPr>
            <p:spPr bwMode="auto">
              <a:xfrm>
                <a:off x="3424" y="1434"/>
                <a:ext cx="544" cy="454"/>
              </a:xfrm>
              <a:prstGeom prst="rect">
                <a:avLst/>
              </a:prstGeom>
              <a:noFill/>
              <a:ln w="9525">
                <a:noFill/>
                <a:miter lim="800000"/>
                <a:headEnd/>
                <a:tailEnd/>
              </a:ln>
              <a:effectLst/>
            </p:spPr>
            <p:txBody>
              <a:bodyPr wrap="none" anchor="ctr"/>
              <a:lstStyle/>
              <a:p>
                <a:pPr algn="ctr"/>
                <a:r>
                  <a:rPr lang="en-US" sz="2400" b="1"/>
                  <a:t>9</a:t>
                </a:r>
              </a:p>
            </p:txBody>
          </p:sp>
          <p:sp>
            <p:nvSpPr>
              <p:cNvPr id="46" name="Rectangle 42">
                <a:extLst>
                  <a:ext uri="{FF2B5EF4-FFF2-40B4-BE49-F238E27FC236}">
                    <a16:creationId xmlns:a16="http://schemas.microsoft.com/office/drawing/2014/main" id="{4AADF05C-4BE0-4689-9805-EC2CD18523FF}"/>
                  </a:ext>
                </a:extLst>
              </p:cNvPr>
              <p:cNvSpPr>
                <a:spLocks noChangeArrowheads="1"/>
              </p:cNvSpPr>
              <p:nvPr/>
            </p:nvSpPr>
            <p:spPr bwMode="auto">
              <a:xfrm>
                <a:off x="3969" y="1434"/>
                <a:ext cx="544" cy="454"/>
              </a:xfrm>
              <a:prstGeom prst="rect">
                <a:avLst/>
              </a:prstGeom>
              <a:noFill/>
              <a:ln w="9525">
                <a:noFill/>
                <a:miter lim="800000"/>
                <a:headEnd/>
                <a:tailEnd/>
              </a:ln>
              <a:effectLst/>
            </p:spPr>
            <p:txBody>
              <a:bodyPr wrap="none" anchor="ctr"/>
              <a:lstStyle/>
              <a:p>
                <a:pPr algn="ctr"/>
                <a:r>
                  <a:rPr lang="en-US" sz="2400" b="1"/>
                  <a:t>3</a:t>
                </a:r>
              </a:p>
            </p:txBody>
          </p:sp>
          <p:sp>
            <p:nvSpPr>
              <p:cNvPr id="47" name="Rectangle 43">
                <a:extLst>
                  <a:ext uri="{FF2B5EF4-FFF2-40B4-BE49-F238E27FC236}">
                    <a16:creationId xmlns:a16="http://schemas.microsoft.com/office/drawing/2014/main" id="{E29444D5-9B8E-4B95-B73D-C748A22E040E}"/>
                  </a:ext>
                </a:extLst>
              </p:cNvPr>
              <p:cNvSpPr>
                <a:spLocks noChangeArrowheads="1"/>
              </p:cNvSpPr>
              <p:nvPr/>
            </p:nvSpPr>
            <p:spPr bwMode="auto">
              <a:xfrm>
                <a:off x="4513" y="1434"/>
                <a:ext cx="544" cy="454"/>
              </a:xfrm>
              <a:prstGeom prst="rect">
                <a:avLst/>
              </a:prstGeom>
              <a:noFill/>
              <a:ln w="9525">
                <a:noFill/>
                <a:miter lim="800000"/>
                <a:headEnd/>
                <a:tailEnd/>
              </a:ln>
              <a:effectLst/>
            </p:spPr>
            <p:txBody>
              <a:bodyPr wrap="none" anchor="ctr"/>
              <a:lstStyle/>
              <a:p>
                <a:pPr algn="ctr"/>
                <a:r>
                  <a:rPr lang="en-US" sz="2400" b="1"/>
                  <a:t>8</a:t>
                </a:r>
              </a:p>
            </p:txBody>
          </p:sp>
          <p:sp>
            <p:nvSpPr>
              <p:cNvPr id="48" name="Rectangle 44">
                <a:extLst>
                  <a:ext uri="{FF2B5EF4-FFF2-40B4-BE49-F238E27FC236}">
                    <a16:creationId xmlns:a16="http://schemas.microsoft.com/office/drawing/2014/main" id="{84D031E9-CD28-4BB4-86ED-78FBCA0D284A}"/>
                  </a:ext>
                </a:extLst>
              </p:cNvPr>
              <p:cNvSpPr>
                <a:spLocks noChangeArrowheads="1"/>
              </p:cNvSpPr>
              <p:nvPr/>
            </p:nvSpPr>
            <p:spPr bwMode="auto">
              <a:xfrm>
                <a:off x="5058" y="1434"/>
                <a:ext cx="544" cy="454"/>
              </a:xfrm>
              <a:prstGeom prst="rect">
                <a:avLst/>
              </a:prstGeom>
              <a:noFill/>
              <a:ln w="9525">
                <a:noFill/>
                <a:miter lim="800000"/>
                <a:headEnd/>
                <a:tailEnd/>
              </a:ln>
              <a:effectLst/>
            </p:spPr>
            <p:txBody>
              <a:bodyPr wrap="none" anchor="ctr"/>
              <a:lstStyle/>
              <a:p>
                <a:pPr algn="ctr"/>
                <a:r>
                  <a:rPr lang="en-US" sz="2400" b="1"/>
                  <a:t>4</a:t>
                </a:r>
              </a:p>
            </p:txBody>
          </p:sp>
        </p:grpSp>
        <p:sp>
          <p:nvSpPr>
            <p:cNvPr id="29" name="Rectangle 47">
              <a:extLst>
                <a:ext uri="{FF2B5EF4-FFF2-40B4-BE49-F238E27FC236}">
                  <a16:creationId xmlns:a16="http://schemas.microsoft.com/office/drawing/2014/main" id="{8FFD43C7-562A-4D2B-9676-03B34821C42B}"/>
                </a:ext>
              </a:extLst>
            </p:cNvPr>
            <p:cNvSpPr>
              <a:spLocks noChangeArrowheads="1"/>
            </p:cNvSpPr>
            <p:nvPr/>
          </p:nvSpPr>
          <p:spPr bwMode="auto">
            <a:xfrm>
              <a:off x="3107" y="255"/>
              <a:ext cx="2177" cy="1814"/>
            </a:xfrm>
            <a:prstGeom prst="rect">
              <a:avLst/>
            </a:prstGeom>
            <a:noFill/>
            <a:ln w="9525">
              <a:solidFill>
                <a:schemeClr val="tx1"/>
              </a:solidFill>
              <a:miter lim="800000"/>
              <a:headEnd/>
              <a:tailEnd/>
            </a:ln>
            <a:effectLst/>
          </p:spPr>
          <p:txBody>
            <a:bodyPr wrap="none" anchor="ctr"/>
            <a:lstStyle/>
            <a:p>
              <a:endParaRPr lang="en-US"/>
            </a:p>
          </p:txBody>
        </p:sp>
      </p:grpSp>
      <p:sp>
        <p:nvSpPr>
          <p:cNvPr id="49" name="Rectangle 25">
            <a:extLst>
              <a:ext uri="{FF2B5EF4-FFF2-40B4-BE49-F238E27FC236}">
                <a16:creationId xmlns:a16="http://schemas.microsoft.com/office/drawing/2014/main" id="{A525F8B5-8F5E-484A-BD67-8862E52E016F}"/>
              </a:ext>
            </a:extLst>
          </p:cNvPr>
          <p:cNvSpPr>
            <a:spLocks noChangeArrowheads="1"/>
          </p:cNvSpPr>
          <p:nvPr/>
        </p:nvSpPr>
        <p:spPr bwMode="auto">
          <a:xfrm>
            <a:off x="1745487" y="2471918"/>
            <a:ext cx="2160587" cy="367186"/>
          </a:xfrm>
          <a:prstGeom prst="rect">
            <a:avLst/>
          </a:prstGeom>
          <a:noFill/>
          <a:ln w="38100" cap="rnd">
            <a:solidFill>
              <a:srgbClr val="FFCC00"/>
            </a:solidFill>
            <a:prstDash val="sysDot"/>
            <a:miter lim="800000"/>
            <a:headEnd/>
            <a:tailEnd/>
          </a:ln>
          <a:effectLst/>
        </p:spPr>
        <p:txBody>
          <a:bodyPr wrap="none" anchor="ctr"/>
          <a:lstStyle/>
          <a:p>
            <a:endParaRPr lang="en-US"/>
          </a:p>
        </p:txBody>
      </p:sp>
      <p:pic>
        <p:nvPicPr>
          <p:cNvPr id="2" name="Picture 1">
            <a:extLst>
              <a:ext uri="{FF2B5EF4-FFF2-40B4-BE49-F238E27FC236}">
                <a16:creationId xmlns:a16="http://schemas.microsoft.com/office/drawing/2014/main" id="{783F2078-506B-44B8-987B-AB51B8B3B50B}"/>
              </a:ext>
            </a:extLst>
          </p:cNvPr>
          <p:cNvPicPr>
            <a:picLocks noChangeAspect="1"/>
          </p:cNvPicPr>
          <p:nvPr/>
        </p:nvPicPr>
        <p:blipFill>
          <a:blip r:embed="rId3"/>
          <a:stretch>
            <a:fillRect/>
          </a:stretch>
        </p:blipFill>
        <p:spPr>
          <a:xfrm>
            <a:off x="6004559" y="1607501"/>
            <a:ext cx="4962525" cy="1990725"/>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C14F7B20-44C7-4A1A-9922-1B4464059C70}"/>
                  </a:ext>
                </a:extLst>
              </p:cNvPr>
              <p:cNvSpPr/>
              <p:nvPr/>
            </p:nvSpPr>
            <p:spPr>
              <a:xfrm>
                <a:off x="7736514" y="3617186"/>
                <a:ext cx="42176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e>
                      </m:d>
                      <m:r>
                        <a:rPr lang="en-US" i="0">
                          <a:latin typeface="Cambria Math" panose="02040503050406030204" pitchFamily="18" charset="0"/>
                        </a:rPr>
                        <m:t>=</m:t>
                      </m:r>
                      <m:r>
                        <a:rPr lang="en-US" i="1">
                          <a:latin typeface="Cambria Math" panose="02040503050406030204" pitchFamily="18" charset="0"/>
                        </a:rPr>
                        <m:t>𝐼</m:t>
                      </m:r>
                      <m:d>
                        <m:dPr>
                          <m:begChr m:val="["/>
                          <m:endChr m:val="]"/>
                          <m:ctrlPr>
                            <a:rPr lang="en-US" i="1">
                              <a:latin typeface="Cambria Math" panose="02040503050406030204" pitchFamily="18" charset="0"/>
                            </a:rPr>
                          </m:ctrlPr>
                        </m:dPr>
                        <m:e>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e>
                      </m:d>
                      <m:r>
                        <a:rPr lang="en-US" i="0">
                          <a:latin typeface="Cambria Math" panose="02040503050406030204" pitchFamily="18" charset="0"/>
                        </a:rPr>
                        <m:t>  ,</m:t>
                      </m:r>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𝑥</m:t>
                      </m:r>
                      <m:r>
                        <a:rPr lang="en-US" i="0">
                          <a:latin typeface="Cambria Math" panose="02040503050406030204" pitchFamily="18" charset="0"/>
                        </a:rPr>
                        <m:t>&lt;</m:t>
                      </m:r>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r>
                        <a:rPr lang="en-US" i="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&lt;</m:t>
                      </m:r>
                      <m:r>
                        <a:rPr lang="en-US" i="1">
                          <a:latin typeface="Cambria Math" panose="02040503050406030204" pitchFamily="18" charset="0"/>
                        </a:rPr>
                        <m:t>𝑗</m:t>
                      </m:r>
                      <m:r>
                        <a:rPr lang="en-US" i="0">
                          <a:latin typeface="Cambria Math" panose="02040503050406030204" pitchFamily="18" charset="0"/>
                        </a:rPr>
                        <m:t>+</m:t>
                      </m:r>
                      <m:r>
                        <a:rPr lang="en-US" i="0">
                          <a:latin typeface="Cambria Math" panose="02040503050406030204" pitchFamily="18" charset="0"/>
                        </a:rPr>
                        <m:t>1</m:t>
                      </m:r>
                    </m:oMath>
                  </m:oMathPara>
                </a14:m>
                <a:endParaRPr lang="en-US" dirty="0"/>
              </a:p>
            </p:txBody>
          </p:sp>
        </mc:Choice>
        <mc:Fallback xmlns="">
          <p:sp>
            <p:nvSpPr>
              <p:cNvPr id="4" name="Rectangle 3">
                <a:extLst>
                  <a:ext uri="{FF2B5EF4-FFF2-40B4-BE49-F238E27FC236}">
                    <a16:creationId xmlns:a16="http://schemas.microsoft.com/office/drawing/2014/main" id="{C14F7B20-44C7-4A1A-9922-1B4464059C70}"/>
                  </a:ext>
                </a:extLst>
              </p:cNvPr>
              <p:cNvSpPr>
                <a:spLocks noRot="1" noChangeAspect="1" noMove="1" noResize="1" noEditPoints="1" noAdjustHandles="1" noChangeArrowheads="1" noChangeShapeType="1" noTextEdit="1"/>
              </p:cNvSpPr>
              <p:nvPr/>
            </p:nvSpPr>
            <p:spPr>
              <a:xfrm>
                <a:off x="7736514" y="3617186"/>
                <a:ext cx="4217628" cy="369332"/>
              </a:xfrm>
              <a:prstGeom prst="rect">
                <a:avLst/>
              </a:prstGeom>
              <a:blipFill>
                <a:blip r:embed="rId4"/>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75523E2-49BD-48A6-9476-F52BC1E3EC74}"/>
                  </a:ext>
                </a:extLst>
              </p:cNvPr>
              <p:cNvSpPr/>
              <p:nvPr/>
            </p:nvSpPr>
            <p:spPr>
              <a:xfrm>
                <a:off x="7736514" y="4138647"/>
                <a:ext cx="346832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a:rPr lang="en-US" i="1" smtClean="0">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m:t>
                          </m:r>
                          <m:r>
                            <a:rPr lang="en-US" i="1">
                              <a:latin typeface="Cambria Math" panose="02040503050406030204" pitchFamily="18" charset="0"/>
                            </a:rPr>
                            <m:t>𝐼</m:t>
                          </m:r>
                        </m:e>
                      </m:d>
                      <m:r>
                        <a:rPr lang="en-US" b="0" i="1" smtClean="0">
                          <a:latin typeface="Cambria Math" panose="02040503050406030204" pitchFamily="18" charset="0"/>
                        </a:rPr>
                        <m:t> </m:t>
                      </m:r>
                      <m:r>
                        <a:rPr lang="en-US" b="0" i="1" smtClean="0">
                          <a:latin typeface="Cambria Math" panose="02040503050406030204" pitchFamily="18" charset="0"/>
                        </a:rPr>
                        <m:t>𝑒𝑥𝑚𝑝𝑙𝑒</m:t>
                      </m:r>
                      <m:r>
                        <a:rPr lang="en-US" b="0" i="1" smtClean="0">
                          <a:latin typeface="Cambria Math" panose="02040503050406030204" pitchFamily="18" charset="0"/>
                        </a:rPr>
                        <m:t> </m:t>
                      </m:r>
                      <m:r>
                        <a:rPr lang="en-US" b="0" i="1" smtClean="0">
                          <a:latin typeface="Cambria Math" panose="02040503050406030204" pitchFamily="18" charset="0"/>
                        </a:rPr>
                        <m:t>𝑆𝐼𝑁𝐶</m:t>
                      </m:r>
                    </m:oMath>
                  </m:oMathPara>
                </a14:m>
                <a:endParaRPr lang="en-US" dirty="0"/>
              </a:p>
            </p:txBody>
          </p:sp>
        </mc:Choice>
        <mc:Fallback xmlns="">
          <p:sp>
            <p:nvSpPr>
              <p:cNvPr id="6" name="Rectangle 5">
                <a:extLst>
                  <a:ext uri="{FF2B5EF4-FFF2-40B4-BE49-F238E27FC236}">
                    <a16:creationId xmlns:a16="http://schemas.microsoft.com/office/drawing/2014/main" id="{475523E2-49BD-48A6-9476-F52BC1E3EC74}"/>
                  </a:ext>
                </a:extLst>
              </p:cNvPr>
              <p:cNvSpPr>
                <a:spLocks noRot="1" noChangeAspect="1" noMove="1" noResize="1" noEditPoints="1" noAdjustHandles="1" noChangeArrowheads="1" noChangeShapeType="1" noTextEdit="1"/>
              </p:cNvSpPr>
              <p:nvPr/>
            </p:nvSpPr>
            <p:spPr>
              <a:xfrm>
                <a:off x="7736514" y="4138647"/>
                <a:ext cx="3468321" cy="369332"/>
              </a:xfrm>
              <a:prstGeom prst="rect">
                <a:avLst/>
              </a:prstGeom>
              <a:blipFill>
                <a:blip r:embed="rId5"/>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FEAF635-8A25-4B4C-9740-D7A0C4FD3954}"/>
                  </a:ext>
                </a:extLst>
              </p:cNvPr>
              <p:cNvSpPr/>
              <p:nvPr/>
            </p:nvSpPr>
            <p:spPr>
              <a:xfrm>
                <a:off x="478392" y="4939923"/>
                <a:ext cx="4173387" cy="7958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r>
                            <a:rPr lang="en-US" i="1">
                              <a:latin typeface="Cambria Math" panose="02040503050406030204" pitchFamily="18" charset="0"/>
                            </a:rPr>
                            <m:t>𝑋𝑓</m:t>
                          </m:r>
                        </m:e>
                      </m:d>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𝐼</m:t>
                              </m:r>
                            </m:sub>
                          </m:sSub>
                        </m:e>
                      </m:d>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 </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sub>
                        <m:sup/>
                        <m:e>
                          <m:r>
                            <a:rPr lang="en-US" i="1">
                              <a:latin typeface="Cambria Math" panose="02040503050406030204" pitchFamily="18" charset="0"/>
                            </a:rPr>
                            <m:t>𝐼</m:t>
                          </m:r>
                          <m:d>
                            <m:dPr>
                              <m:begChr m:val="["/>
                              <m:endChr m:val="]"/>
                              <m:ctrlPr>
                                <a:rPr lang="en-US" i="1">
                                  <a:latin typeface="Cambria Math" panose="02040503050406030204" pitchFamily="18" charset="0"/>
                                </a:rPr>
                              </m:ctrlPr>
                            </m:dPr>
                            <m:e>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e>
                          </m:d>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sub>
                          </m:sSub>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 </m:t>
                          </m:r>
                        </m:e>
                      </m:nary>
                    </m:oMath>
                  </m:oMathPara>
                </a14:m>
                <a:endParaRPr lang="en-US" dirty="0"/>
              </a:p>
            </p:txBody>
          </p:sp>
        </mc:Choice>
        <mc:Fallback xmlns="">
          <p:sp>
            <p:nvSpPr>
              <p:cNvPr id="8" name="Rectangle 7">
                <a:extLst>
                  <a:ext uri="{FF2B5EF4-FFF2-40B4-BE49-F238E27FC236}">
                    <a16:creationId xmlns:a16="http://schemas.microsoft.com/office/drawing/2014/main" id="{6FEAF635-8A25-4B4C-9740-D7A0C4FD3954}"/>
                  </a:ext>
                </a:extLst>
              </p:cNvPr>
              <p:cNvSpPr>
                <a:spLocks noRot="1" noChangeAspect="1" noMove="1" noResize="1" noEditPoints="1" noAdjustHandles="1" noChangeArrowheads="1" noChangeShapeType="1" noTextEdit="1"/>
              </p:cNvSpPr>
              <p:nvPr/>
            </p:nvSpPr>
            <p:spPr>
              <a:xfrm>
                <a:off x="478392" y="4939923"/>
                <a:ext cx="4173387" cy="79585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B94C3D8-AD1F-4378-B8C4-BDFAC9120716}"/>
                  </a:ext>
                </a:extLst>
              </p:cNvPr>
              <p:cNvSpPr/>
              <p:nvPr/>
            </p:nvSpPr>
            <p:spPr>
              <a:xfrm>
                <a:off x="4799292" y="5123120"/>
                <a:ext cx="6358920" cy="688394"/>
              </a:xfrm>
              <a:prstGeom prst="rect">
                <a:avLst/>
              </a:prstGeom>
            </p:spPr>
            <p:txBody>
              <a:bodyPr wrap="none">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𝑖𝑗</m:t>
                        </m:r>
                      </m:sub>
                    </m:sSub>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 </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𝑖𝑗</m:t>
                            </m:r>
                          </m:sub>
                        </m:sSub>
                      </m:e>
                    </m:d>
                  </m:oMath>
                </a14:m>
                <a:r>
                  <a:rPr lang="en-US" dirty="0"/>
                  <a:t> the length of the intersection between the line </a:t>
                </a:r>
                <a:r>
                  <a:rPr lang="en-US" i="1" dirty="0"/>
                  <a:t>L</a:t>
                </a:r>
                <a:r>
                  <a:rPr lang="en-US" dirty="0"/>
                  <a:t> </a:t>
                </a:r>
              </a:p>
              <a:p>
                <a:pPr algn="ctr"/>
                <a:r>
                  <a:rPr lang="en-US" dirty="0"/>
                  <a:t>and the pixel [</a:t>
                </a:r>
                <a:r>
                  <a:rPr lang="en-US" dirty="0" err="1"/>
                  <a:t>i,j</a:t>
                </a:r>
                <a:r>
                  <a:rPr lang="en-US" dirty="0"/>
                  <a:t>]</a:t>
                </a:r>
              </a:p>
            </p:txBody>
          </p:sp>
        </mc:Choice>
        <mc:Fallback xmlns="">
          <p:sp>
            <p:nvSpPr>
              <p:cNvPr id="9" name="Rectangle 8">
                <a:extLst>
                  <a:ext uri="{FF2B5EF4-FFF2-40B4-BE49-F238E27FC236}">
                    <a16:creationId xmlns:a16="http://schemas.microsoft.com/office/drawing/2014/main" id="{6B94C3D8-AD1F-4378-B8C4-BDFAC9120716}"/>
                  </a:ext>
                </a:extLst>
              </p:cNvPr>
              <p:cNvSpPr>
                <a:spLocks noRot="1" noChangeAspect="1" noMove="1" noResize="1" noEditPoints="1" noAdjustHandles="1" noChangeArrowheads="1" noChangeShapeType="1" noTextEdit="1"/>
              </p:cNvSpPr>
              <p:nvPr/>
            </p:nvSpPr>
            <p:spPr>
              <a:xfrm>
                <a:off x="4799292" y="5123120"/>
                <a:ext cx="6358920" cy="688394"/>
              </a:xfrm>
              <a:prstGeom prst="rect">
                <a:avLst/>
              </a:prstGeom>
              <a:blipFill>
                <a:blip r:embed="rId7"/>
                <a:stretch>
                  <a:fillRect t="-1770" b="-13274"/>
                </a:stretch>
              </a:blipFill>
            </p:spPr>
            <p:txBody>
              <a:bodyPr/>
              <a:lstStyle/>
              <a:p>
                <a:r>
                  <a:rPr lang="en-US">
                    <a:noFill/>
                  </a:rPr>
                  <a:t> </a:t>
                </a:r>
              </a:p>
            </p:txBody>
          </p:sp>
        </mc:Fallback>
      </mc:AlternateContent>
    </p:spTree>
    <p:extLst>
      <p:ext uri="{BB962C8B-B14F-4D97-AF65-F5344CB8AC3E}">
        <p14:creationId xmlns:p14="http://schemas.microsoft.com/office/powerpoint/2010/main" val="2852128115"/>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OUR.pptx" id="{C8B94E25-33BD-45D5-BF09-DFDE6F66F827}" vid="{3906A810-667D-48F7-952C-A904CEA9ED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{456632F7-A7DF-42BE-9B87-CE91F3385E6F}tf33552983</Template>
  <TotalTime>0</TotalTime>
  <Words>5004</Words>
  <Application>Microsoft Office PowerPoint</Application>
  <PresentationFormat>Widescreen</PresentationFormat>
  <Paragraphs>483</Paragraphs>
  <Slides>42</Slides>
  <Notes>37</Notes>
  <HiddenSlides>7</HiddenSlides>
  <MMClips>11</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42</vt:i4>
      </vt:variant>
    </vt:vector>
  </HeadingPairs>
  <TitlesOfParts>
    <vt:vector size="56" baseType="lpstr">
      <vt:lpstr>Arial</vt:lpstr>
      <vt:lpstr>Calibri</vt:lpstr>
      <vt:lpstr>Cambria Math</vt:lpstr>
      <vt:lpstr>David</vt:lpstr>
      <vt:lpstr>Franklin Gothic Book</vt:lpstr>
      <vt:lpstr>Franklin Gothic Demi</vt:lpstr>
      <vt:lpstr>Symbol</vt:lpstr>
      <vt:lpstr>Times New Roman</vt:lpstr>
      <vt:lpstr>Wingdings</vt:lpstr>
      <vt:lpstr>Wingdings 2</vt:lpstr>
      <vt:lpstr>Wingdings 3</vt:lpstr>
      <vt:lpstr>DividendVTI</vt:lpstr>
      <vt:lpstr>Equation</vt:lpstr>
      <vt:lpstr>משוואה</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Multiframe Dim Target Detection (MFD)</vt:lpstr>
      <vt:lpstr>PowerPoint Presentation</vt:lpstr>
      <vt:lpstr>(Algorithm) SHAS Algorithm Properties</vt:lpstr>
      <vt:lpstr>Dynamic SHAS Algorithm (DSHAS)  Sliding Window Approach</vt:lpstr>
      <vt:lpstr>DSHAS: Why Sliding Window ?</vt:lpstr>
      <vt:lpstr>Dynamic SHAS Algorithm (DSHAS)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2020-02-07T04:07:41Z</dcterms:created>
  <dcterms:modified xsi:type="dcterms:W3CDTF">2020-03-02T16:52:24Z</dcterms:modified>
</cp:coreProperties>
</file>